
<file path=[Content_Types].xml><?xml version="1.0" encoding="utf-8"?>
<Types xmlns="http://schemas.openxmlformats.org/package/2006/content-types">
  <Default Extension="png"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317" r:id="rId3"/>
    <p:sldId id="257" r:id="rId4"/>
    <p:sldId id="269" r:id="rId5"/>
    <p:sldId id="267" r:id="rId6"/>
    <p:sldId id="312" r:id="rId7"/>
    <p:sldId id="313" r:id="rId8"/>
    <p:sldId id="280" r:id="rId9"/>
    <p:sldId id="298" r:id="rId10"/>
    <p:sldId id="333" r:id="rId11"/>
    <p:sldId id="320" r:id="rId12"/>
    <p:sldId id="331" r:id="rId13"/>
    <p:sldId id="322" r:id="rId14"/>
    <p:sldId id="321" r:id="rId15"/>
    <p:sldId id="323" r:id="rId16"/>
    <p:sldId id="335" r:id="rId17"/>
    <p:sldId id="325" r:id="rId18"/>
    <p:sldId id="319" r:id="rId19"/>
    <p:sldId id="290" r:id="rId20"/>
    <p:sldId id="326" r:id="rId21"/>
    <p:sldId id="327" r:id="rId22"/>
    <p:sldId id="334" r:id="rId23"/>
    <p:sldId id="305" r:id="rId24"/>
    <p:sldId id="316" r:id="rId25"/>
    <p:sldId id="328" r:id="rId26"/>
    <p:sldId id="329" r:id="rId27"/>
    <p:sldId id="330" r:id="rId28"/>
    <p:sldId id="318"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83" autoAdjust="0"/>
    <p:restoredTop sz="81181" autoAdjust="0"/>
  </p:normalViewPr>
  <p:slideViewPr>
    <p:cSldViewPr snapToGrid="0" snapToObjects="1">
      <p:cViewPr varScale="1">
        <p:scale>
          <a:sx n="136" d="100"/>
          <a:sy n="136" d="100"/>
        </p:scale>
        <p:origin x="888" y="176"/>
      </p:cViewPr>
      <p:guideLst>
        <p:guide orient="horz" pos="1620"/>
        <p:guide pos="2880"/>
      </p:guideLst>
    </p:cSldViewPr>
  </p:slideViewPr>
  <p:outlineViewPr>
    <p:cViewPr>
      <p:scale>
        <a:sx n="33" d="100"/>
        <a:sy n="33" d="100"/>
      </p:scale>
      <p:origin x="0" y="2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179740-B4FD-FF43-A281-22AAD06CFC5C}" type="datetimeFigureOut">
              <a:rPr lang="en-US" smtClean="0"/>
              <a:pPr/>
              <a:t>6/26/19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1890F-1779-4A45-B147-0D1AFE575655}" type="slidenum">
              <a:rPr lang="en-US" smtClean="0"/>
              <a:pPr/>
              <a:t>‹#›</a:t>
            </a:fld>
            <a:endParaRPr lang="en-US"/>
          </a:p>
        </p:txBody>
      </p:sp>
    </p:spTree>
    <p:extLst>
      <p:ext uri="{BB962C8B-B14F-4D97-AF65-F5344CB8AC3E}">
        <p14:creationId xmlns:p14="http://schemas.microsoft.com/office/powerpoint/2010/main" val="32516048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Earlier we did BQSR and we’re doing the same thing here in that we’re going to be using models</a:t>
            </a:r>
            <a:r>
              <a:rPr lang="en-US" baseline="0" dirty="0"/>
              <a:t> of the data to correct the data.  Works best for multi-sample data with lots of variants.</a:t>
            </a:r>
          </a:p>
          <a:p>
            <a:endParaRPr lang="en-US" baseline="0" dirty="0"/>
          </a:p>
          <a:p>
            <a:r>
              <a:rPr lang="en-US" baseline="0" dirty="0"/>
              <a:t>After we call variants with HP Caller</a:t>
            </a:r>
            <a:endParaRPr lang="en-US" dirty="0"/>
          </a:p>
        </p:txBody>
      </p:sp>
      <p:sp>
        <p:nvSpPr>
          <p:cNvPr id="4" name="Slide Number Placeholder 3"/>
          <p:cNvSpPr>
            <a:spLocks noGrp="1"/>
          </p:cNvSpPr>
          <p:nvPr>
            <p:ph type="sldNum" sz="quarter" idx="10"/>
          </p:nvPr>
        </p:nvSpPr>
        <p:spPr/>
        <p:txBody>
          <a:bodyPr/>
          <a:lstStyle/>
          <a:p>
            <a:fld id="{C131890F-1779-4A45-B147-0D1AFE575655}" type="slidenum">
              <a:rPr lang="en-US" smtClean="0"/>
              <a:pPr/>
              <a:t>1</a:t>
            </a:fld>
            <a:endParaRPr lang="en-US"/>
          </a:p>
        </p:txBody>
      </p:sp>
    </p:spTree>
    <p:extLst>
      <p:ext uri="{BB962C8B-B14F-4D97-AF65-F5344CB8AC3E}">
        <p14:creationId xmlns:p14="http://schemas.microsoft.com/office/powerpoint/2010/main" val="276642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a:t>
            </a:r>
            <a:r>
              <a:rPr lang="en-US" baseline="0" dirty="0"/>
              <a:t> don’t think we use strand bias anymore)</a:t>
            </a:r>
          </a:p>
          <a:p>
            <a:endParaRPr lang="en-US" baseline="0" dirty="0"/>
          </a:p>
          <a:p>
            <a:r>
              <a:rPr lang="en-US" baseline="0" dirty="0"/>
              <a:t>This is just a projection into 2-D space for these two variation, but the VQSR uses all the annotations that you give it.</a:t>
            </a:r>
          </a:p>
          <a:p>
            <a:endParaRPr lang="en-US" baseline="0" dirty="0"/>
          </a:p>
          <a:p>
            <a:r>
              <a:rPr lang="en-US" baseline="0" dirty="0"/>
              <a:t>You may be wondering “why do I have to do this for every dataset?  Can’t I just use the classification rules from the first dataset on all my other projects?”  Nope!  Different experiments and different data have different fits, from batch effects, etc.  Need to retrain every time for best results.</a:t>
            </a:r>
          </a:p>
          <a:p>
            <a:endParaRPr lang="en-US" baseline="0" dirty="0"/>
          </a:p>
          <a:p>
            <a:r>
              <a:rPr lang="en-US" baseline="0" dirty="0"/>
              <a:t>Need to start with high confidence variants like </a:t>
            </a:r>
            <a:r>
              <a:rPr lang="en-US" baseline="0" dirty="0" err="1"/>
              <a:t>HapMap</a:t>
            </a:r>
            <a:r>
              <a:rPr lang="en-US" baseline="0" dirty="0"/>
              <a:t>.</a:t>
            </a:r>
          </a:p>
          <a:p>
            <a:endParaRPr lang="en-US" baseline="0" dirty="0"/>
          </a:p>
          <a:p>
            <a:r>
              <a:rPr lang="en-US" baseline="0" dirty="0"/>
              <a:t>-----</a:t>
            </a:r>
          </a:p>
          <a:p>
            <a:r>
              <a:rPr lang="en-US" baseline="0" dirty="0"/>
              <a:t>First model avail. Is the VQSR:</a:t>
            </a:r>
          </a:p>
          <a:p>
            <a:r>
              <a:rPr lang="en-US" baseline="0" dirty="0"/>
              <a:t>Based on Gaussian mixture models.</a:t>
            </a:r>
          </a:p>
          <a:p>
            <a:r>
              <a:rPr lang="en-US" baseline="0" dirty="0"/>
              <a:t>Annotation space in 2D. This space is as big as the # of annotations that you wish to use. </a:t>
            </a:r>
            <a:r>
              <a:rPr lang="en-US" baseline="0" dirty="0" err="1"/>
              <a:t>Typiocally</a:t>
            </a:r>
            <a:r>
              <a:rPr lang="en-US" baseline="0" dirty="0"/>
              <a:t> 7-9 dimensional space (read </a:t>
            </a:r>
            <a:r>
              <a:rPr lang="en-US" baseline="0" dirty="0" err="1"/>
              <a:t>pos</a:t>
            </a:r>
            <a:r>
              <a:rPr lang="en-US" baseline="0" dirty="0"/>
              <a:t>, rank sum, depth. </a:t>
            </a:r>
            <a:r>
              <a:rPr lang="en-US" baseline="0" dirty="0" err="1"/>
              <a:t>Etc</a:t>
            </a:r>
            <a:r>
              <a:rPr lang="en-US" baseline="0" dirty="0"/>
              <a:t>)</a:t>
            </a:r>
          </a:p>
          <a:p>
            <a:r>
              <a:rPr lang="en-US" baseline="0" dirty="0"/>
              <a:t>Combine annotations of </a:t>
            </a:r>
            <a:r>
              <a:rPr lang="en-US" baseline="0" dirty="0" err="1"/>
              <a:t>choie</a:t>
            </a:r>
            <a:r>
              <a:rPr lang="en-US" baseline="0" dirty="0"/>
              <a:t> and the model fit gaussians on the </a:t>
            </a:r>
            <a:r>
              <a:rPr lang="en-US" baseline="0" dirty="0" err="1"/>
              <a:t>variatns</a:t>
            </a:r>
            <a:r>
              <a:rPr lang="en-US" baseline="0" dirty="0"/>
              <a:t> based on the truth model</a:t>
            </a:r>
          </a:p>
          <a:p>
            <a:r>
              <a:rPr lang="en-US" baseline="0" dirty="0"/>
              <a:t>Then you get what is leftover but fit more gaussians onto that.</a:t>
            </a:r>
          </a:p>
          <a:p>
            <a:r>
              <a:rPr lang="en-US" baseline="0" dirty="0"/>
              <a:t>To determine if a new variant is real or artifact – does it fit </a:t>
            </a:r>
            <a:r>
              <a:rPr lang="en-US" baseline="0" dirty="0" err="1"/>
              <a:t>inth</a:t>
            </a:r>
            <a:r>
              <a:rPr lang="en-US" baseline="0" dirty="0"/>
              <a:t> </a:t>
            </a:r>
            <a:r>
              <a:rPr lang="en-US" baseline="0" dirty="0" err="1"/>
              <a:t>te</a:t>
            </a:r>
            <a:r>
              <a:rPr lang="en-US" baseline="0" dirty="0"/>
              <a:t> nice </a:t>
            </a:r>
            <a:r>
              <a:rPr lang="en-US" baseline="0" dirty="0" err="1"/>
              <a:t>blobls</a:t>
            </a:r>
            <a:r>
              <a:rPr lang="en-US" baseline="0" dirty="0"/>
              <a:t> or in the leftover gaussian blob that described all the remains?</a:t>
            </a:r>
          </a:p>
          <a:p>
            <a:endParaRPr lang="en-US" baseline="0" dirty="0"/>
          </a:p>
          <a:p>
            <a:r>
              <a:rPr lang="en-US" baseline="0" dirty="0"/>
              <a:t>What are the shortcomings?</a:t>
            </a:r>
          </a:p>
          <a:p>
            <a:r>
              <a:rPr lang="en-US" baseline="0" dirty="0"/>
              <a:t>Annotations are assumed to fall into the gaussian blobs. Sometimes this happens but often the values, mapping quality, is </a:t>
            </a:r>
            <a:r>
              <a:rPr lang="en-US" baseline="0" dirty="0" err="1"/>
              <a:t>arbitratily</a:t>
            </a:r>
            <a:r>
              <a:rPr lang="en-US" baseline="0" dirty="0"/>
              <a:t> cut off at 60. You wont see a blob – a hard edge at 60 so then when you try to fit that model you get problems.</a:t>
            </a:r>
          </a:p>
          <a:p>
            <a:r>
              <a:rPr lang="en-US" baseline="0" dirty="0"/>
              <a:t>Negative data is just “everything else” and its much harder to describe that with a nice gaussian blob.</a:t>
            </a:r>
          </a:p>
          <a:p>
            <a:endParaRPr lang="en-US" baseline="0" dirty="0"/>
          </a:p>
          <a:p>
            <a:r>
              <a:rPr lang="en-US" baseline="0" dirty="0"/>
              <a:t>Red = actual dataset – everything from the actual dataset that was also seen in a validated VCF. Most variation is common.</a:t>
            </a:r>
          </a:p>
          <a:p>
            <a:r>
              <a:rPr lang="en-US" baseline="0" dirty="0"/>
              <a:t>Gaussians are fit on your dataset but ONLY around the ones that are also seen in the VALIDATED VCF</a:t>
            </a:r>
          </a:p>
          <a:p>
            <a:r>
              <a:rPr lang="en-US" baseline="0" dirty="0"/>
              <a:t>Yellow= fit for variants seen in your VCF but NOT in the validated VCF</a:t>
            </a:r>
          </a:p>
          <a:p>
            <a:r>
              <a:rPr lang="en-US" baseline="0" dirty="0"/>
              <a:t>Score = ratio between red and yellow.</a:t>
            </a:r>
          </a:p>
          <a:p>
            <a:endParaRPr lang="en-US" baseline="0" dirty="0"/>
          </a:p>
          <a:p>
            <a:r>
              <a:rPr lang="en-US" baseline="0" dirty="0"/>
              <a:t>How do you choose how many gaussians to fit? Hyperparameter: we offer </a:t>
            </a:r>
            <a:r>
              <a:rPr lang="en-US" baseline="0" dirty="0" err="1"/>
              <a:t>defautls</a:t>
            </a:r>
            <a:r>
              <a:rPr lang="en-US" baseline="0" dirty="0"/>
              <a:t> but if you git too many the tool will crash. Smaller </a:t>
            </a:r>
            <a:r>
              <a:rPr lang="en-US" baseline="0" dirty="0" err="1"/>
              <a:t>callsets</a:t>
            </a:r>
            <a:r>
              <a:rPr lang="en-US" baseline="0" dirty="0"/>
              <a:t> may mean smaller number of gaussians.</a:t>
            </a:r>
          </a:p>
          <a:p>
            <a:endParaRPr lang="en-US" baseline="0" dirty="0"/>
          </a:p>
          <a:p>
            <a:r>
              <a:rPr lang="en-US" baseline="0" dirty="0"/>
              <a:t>Another thing to notice is that we are just using the annotation values. </a:t>
            </a:r>
          </a:p>
          <a:p>
            <a:endParaRPr lang="en-US" dirty="0"/>
          </a:p>
        </p:txBody>
      </p:sp>
      <p:sp>
        <p:nvSpPr>
          <p:cNvPr id="4" name="Slide Number Placeholder 3"/>
          <p:cNvSpPr>
            <a:spLocks noGrp="1"/>
          </p:cNvSpPr>
          <p:nvPr>
            <p:ph type="sldNum" sz="quarter" idx="10"/>
          </p:nvPr>
        </p:nvSpPr>
        <p:spPr/>
        <p:txBody>
          <a:bodyPr/>
          <a:lstStyle/>
          <a:p>
            <a:fld id="{C131890F-1779-4A45-B147-0D1AFE575655}" type="slidenum">
              <a:rPr lang="en-US" smtClean="0"/>
              <a:pPr/>
              <a:t>10</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We leave some information on the table such as DNA sequence in the previous version of filtering with VQSR.</a:t>
            </a:r>
          </a:p>
          <a:p>
            <a:endParaRPr lang="en-US" baseline="0" dirty="0"/>
          </a:p>
          <a:p>
            <a:r>
              <a:rPr lang="en-US" baseline="0" dirty="0"/>
              <a:t>Colors indicate what mutation was at particular site.</a:t>
            </a:r>
          </a:p>
          <a:p>
            <a:r>
              <a:rPr lang="en-US" baseline="0" dirty="0"/>
              <a:t>The boxes within each color indicate what the neighboring base was on each side of that point wise mutation.</a:t>
            </a:r>
          </a:p>
          <a:p>
            <a:endParaRPr lang="en-US" baseline="0" dirty="0"/>
          </a:p>
          <a:p>
            <a:r>
              <a:rPr lang="en-US" baseline="0" dirty="0"/>
              <a:t>Big purple tower.</a:t>
            </a:r>
          </a:p>
          <a:p>
            <a:r>
              <a:rPr lang="en-US" baseline="0" dirty="0"/>
              <a:t>A &gt; T SNP </a:t>
            </a:r>
            <a:r>
              <a:rPr lang="en-US" baseline="0" dirty="0" err="1"/>
              <a:t>surrpunded</a:t>
            </a:r>
            <a:r>
              <a:rPr lang="en-US" baseline="0" dirty="0"/>
              <a:t> by 2 </a:t>
            </a:r>
            <a:r>
              <a:rPr lang="en-US" baseline="0" dirty="0" err="1"/>
              <a:t>Ts</a:t>
            </a:r>
            <a:r>
              <a:rPr lang="en-US" baseline="0" dirty="0"/>
              <a:t>.</a:t>
            </a:r>
          </a:p>
          <a:p>
            <a:r>
              <a:rPr lang="en-US" baseline="0" dirty="0"/>
              <a:t>Homopolymer region whish is notoriously hard to sequence. Many errors in context like this so we want </a:t>
            </a:r>
            <a:r>
              <a:rPr lang="en-US" baseline="0" dirty="0" err="1"/>
              <a:t>ot</a:t>
            </a:r>
            <a:r>
              <a:rPr lang="en-US" baseline="0" dirty="0"/>
              <a:t> use this information into the model</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C131890F-1779-4A45-B147-0D1AFE575655}" type="slidenum">
              <a:rPr lang="en-US" smtClean="0"/>
              <a:pPr/>
              <a:t>11</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Get into NUMERICAL significance.</a:t>
            </a:r>
          </a:p>
          <a:p>
            <a:r>
              <a:rPr lang="en-US" baseline="0" dirty="0"/>
              <a:t>Tensor encoding. Take sequence of DNA and replace it with matrix with 4 rows and as many cols as there are positions in the genome that we want to look at.</a:t>
            </a:r>
          </a:p>
          <a:p>
            <a:r>
              <a:rPr lang="en-US" baseline="0" dirty="0"/>
              <a:t>Call cols “channels”</a:t>
            </a:r>
          </a:p>
          <a:p>
            <a:endParaRPr lang="en-US" baseline="0" dirty="0"/>
          </a:p>
          <a:p>
            <a:r>
              <a:rPr lang="en-US" baseline="0" dirty="0"/>
              <a:t>Can encode ambiguity like N which can be any base.</a:t>
            </a:r>
          </a:p>
        </p:txBody>
      </p:sp>
      <p:sp>
        <p:nvSpPr>
          <p:cNvPr id="4" name="Slide Number Placeholder 3"/>
          <p:cNvSpPr>
            <a:spLocks noGrp="1"/>
          </p:cNvSpPr>
          <p:nvPr>
            <p:ph type="sldNum" sz="quarter" idx="10"/>
          </p:nvPr>
        </p:nvSpPr>
        <p:spPr/>
        <p:txBody>
          <a:bodyPr/>
          <a:lstStyle/>
          <a:p>
            <a:fld id="{C131890F-1779-4A45-B147-0D1AFE575655}" type="slidenum">
              <a:rPr lang="en-US" smtClean="0"/>
              <a:pPr/>
              <a:t>12</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Now we operate the encoded reference from the previous state.</a:t>
            </a:r>
          </a:p>
          <a:p>
            <a:endParaRPr lang="en-US" baseline="0" dirty="0"/>
          </a:p>
          <a:p>
            <a:r>
              <a:rPr lang="en-US" baseline="0" dirty="0"/>
              <a:t>Position weight matrix. Look at multiple sequence alignment (left). Notice that conservation is distributed. Parts of </a:t>
            </a:r>
            <a:r>
              <a:rPr lang="en-US" baseline="0" dirty="0" err="1"/>
              <a:t>seq</a:t>
            </a:r>
            <a:r>
              <a:rPr lang="en-US" baseline="0" dirty="0"/>
              <a:t> that are more conserved than other parts.</a:t>
            </a:r>
          </a:p>
          <a:p>
            <a:r>
              <a:rPr lang="en-US" baseline="0" dirty="0"/>
              <a:t>Take majority at each position but tons of information gets throw away fi you do that. You cant see that the GT are much more important than the surrounding bases. Replace the 1/0s with floating point values that are more representation of our expectation of seeing that base at that site.</a:t>
            </a:r>
          </a:p>
        </p:txBody>
      </p:sp>
      <p:sp>
        <p:nvSpPr>
          <p:cNvPr id="4" name="Slide Number Placeholder 3"/>
          <p:cNvSpPr>
            <a:spLocks noGrp="1"/>
          </p:cNvSpPr>
          <p:nvPr>
            <p:ph type="sldNum" sz="quarter" idx="10"/>
          </p:nvPr>
        </p:nvSpPr>
        <p:spPr/>
        <p:txBody>
          <a:bodyPr/>
          <a:lstStyle/>
          <a:p>
            <a:fld id="{C131890F-1779-4A45-B147-0D1AFE575655}" type="slidenum">
              <a:rPr lang="en-US" smtClean="0"/>
              <a:pPr/>
              <a:t>13</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With this </a:t>
            </a:r>
            <a:r>
              <a:rPr lang="en-US" baseline="0" dirty="0" err="1"/>
              <a:t>pos</a:t>
            </a:r>
            <a:r>
              <a:rPr lang="en-US" baseline="0" dirty="0"/>
              <a:t> weight sequence we can look for sequence.</a:t>
            </a:r>
          </a:p>
          <a:p>
            <a:endParaRPr lang="en-US" baseline="0" dirty="0"/>
          </a:p>
          <a:p>
            <a:r>
              <a:rPr lang="en-US" baseline="0" dirty="0"/>
              <a:t>Convolution.</a:t>
            </a:r>
          </a:p>
          <a:p>
            <a:r>
              <a:rPr lang="en-US" baseline="0" dirty="0"/>
              <a:t>Sequence and Motif. Same as detecting MOTIFS but defined with mathematical operations.</a:t>
            </a:r>
          </a:p>
        </p:txBody>
      </p:sp>
      <p:sp>
        <p:nvSpPr>
          <p:cNvPr id="4" name="Slide Number Placeholder 3"/>
          <p:cNvSpPr>
            <a:spLocks noGrp="1"/>
          </p:cNvSpPr>
          <p:nvPr>
            <p:ph type="sldNum" sz="quarter" idx="10"/>
          </p:nvPr>
        </p:nvSpPr>
        <p:spPr/>
        <p:txBody>
          <a:bodyPr/>
          <a:lstStyle/>
          <a:p>
            <a:fld id="{C131890F-1779-4A45-B147-0D1AFE575655}" type="slidenum">
              <a:rPr lang="en-US" smtClean="0"/>
              <a:pPr/>
              <a:t>14</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We used to observe the multiple sequence alignments and observing which sites were more conserved than others.</a:t>
            </a:r>
          </a:p>
          <a:p>
            <a:endParaRPr lang="en-US" baseline="0" dirty="0"/>
          </a:p>
          <a:p>
            <a:r>
              <a:rPr lang="en-US" baseline="0" dirty="0"/>
              <a:t>With truth data we can learn the motifs dynamically with the data at hand. We are reassured with the motifs that we’ve already know were important</a:t>
            </a:r>
          </a:p>
          <a:p>
            <a:r>
              <a:rPr lang="en-US" baseline="0" dirty="0"/>
              <a:t>The homopolymers are difficult to call. Common motif that we see are homopolymer detectors with the model. Lots of Cs? </a:t>
            </a:r>
            <a:r>
              <a:rPr lang="en-US" baseline="0" dirty="0" err="1"/>
              <a:t>Probs</a:t>
            </a:r>
            <a:r>
              <a:rPr lang="en-US" baseline="0" dirty="0"/>
              <a:t> more likely to have errors.</a:t>
            </a:r>
          </a:p>
          <a:p>
            <a:endParaRPr lang="en-US" baseline="0" dirty="0"/>
          </a:p>
          <a:p>
            <a:r>
              <a:rPr lang="en-US" baseline="0" dirty="0"/>
              <a:t>Short tandem repeats are also seen in the Motif.</a:t>
            </a:r>
          </a:p>
        </p:txBody>
      </p:sp>
      <p:sp>
        <p:nvSpPr>
          <p:cNvPr id="4" name="Slide Number Placeholder 3"/>
          <p:cNvSpPr>
            <a:spLocks noGrp="1"/>
          </p:cNvSpPr>
          <p:nvPr>
            <p:ph type="sldNum" sz="quarter" idx="10"/>
          </p:nvPr>
        </p:nvSpPr>
        <p:spPr/>
        <p:txBody>
          <a:bodyPr/>
          <a:lstStyle/>
          <a:p>
            <a:fld id="{C131890F-1779-4A45-B147-0D1AFE575655}" type="slidenum">
              <a:rPr lang="en-US" smtClean="0"/>
              <a:pPr/>
              <a:t>15</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Positives are more likely to be a true variant</a:t>
            </a:r>
          </a:p>
          <a:p>
            <a:r>
              <a:rPr lang="en-US" baseline="0" dirty="0"/>
              <a:t>Negatives are more likely to be an artifact</a:t>
            </a:r>
          </a:p>
        </p:txBody>
      </p:sp>
      <p:sp>
        <p:nvSpPr>
          <p:cNvPr id="4" name="Slide Number Placeholder 3"/>
          <p:cNvSpPr>
            <a:spLocks noGrp="1"/>
          </p:cNvSpPr>
          <p:nvPr>
            <p:ph type="sldNum" sz="quarter" idx="10"/>
          </p:nvPr>
        </p:nvSpPr>
        <p:spPr/>
        <p:txBody>
          <a:bodyPr/>
          <a:lstStyle/>
          <a:p>
            <a:fld id="{C131890F-1779-4A45-B147-0D1AFE575655}" type="slidenum">
              <a:rPr lang="en-US" smtClean="0"/>
              <a:pPr/>
              <a:t>16</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We learn lots of these motifs in parallel.</a:t>
            </a:r>
          </a:p>
          <a:p>
            <a:r>
              <a:rPr lang="en-US" baseline="0" dirty="0"/>
              <a:t>We are doing these steps on the validated data and then compare on the new dataset.</a:t>
            </a:r>
          </a:p>
          <a:p>
            <a:endParaRPr lang="en-US" baseline="0" dirty="0"/>
          </a:p>
          <a:p>
            <a:r>
              <a:rPr lang="en-US" baseline="0" dirty="0"/>
              <a:t>All things that overlap are true and things that are not in the validated file are false.</a:t>
            </a:r>
          </a:p>
          <a:p>
            <a:r>
              <a:rPr lang="en-US" baseline="0" dirty="0"/>
              <a:t>The learning model is training to distinguish between the two.</a:t>
            </a:r>
          </a:p>
          <a:p>
            <a:endParaRPr lang="en-US" baseline="0" dirty="0"/>
          </a:p>
          <a:p>
            <a:r>
              <a:rPr lang="en-US" baseline="0" dirty="0"/>
              <a:t>1D model</a:t>
            </a:r>
          </a:p>
        </p:txBody>
      </p:sp>
      <p:sp>
        <p:nvSpPr>
          <p:cNvPr id="4" name="Slide Number Placeholder 3"/>
          <p:cNvSpPr>
            <a:spLocks noGrp="1"/>
          </p:cNvSpPr>
          <p:nvPr>
            <p:ph type="sldNum" sz="quarter" idx="10"/>
          </p:nvPr>
        </p:nvSpPr>
        <p:spPr/>
        <p:txBody>
          <a:bodyPr/>
          <a:lstStyle/>
          <a:p>
            <a:fld id="{C131890F-1779-4A45-B147-0D1AFE575655}" type="slidenum">
              <a:rPr lang="en-US" smtClean="0"/>
              <a:pPr/>
              <a:t>17</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Now we have seen sequence context</a:t>
            </a:r>
          </a:p>
          <a:p>
            <a:r>
              <a:rPr lang="en-US" baseline="0" dirty="0"/>
              <a:t>But what about the other information we left behind?</a:t>
            </a:r>
          </a:p>
          <a:p>
            <a:r>
              <a:rPr lang="en-US" baseline="0" dirty="0"/>
              <a:t>2D model. More powerful but slower.</a:t>
            </a:r>
          </a:p>
          <a:p>
            <a:endParaRPr lang="en-US" baseline="0" dirty="0"/>
          </a:p>
          <a:p>
            <a:r>
              <a:rPr lang="en-US" baseline="0" dirty="0"/>
              <a:t>This model also brings in the raw read data. We only looked at sequence context but now adding reads too.</a:t>
            </a:r>
          </a:p>
          <a:p>
            <a:endParaRPr lang="en-US" baseline="0" dirty="0"/>
          </a:p>
          <a:p>
            <a:r>
              <a:rPr lang="en-US" baseline="0" dirty="0"/>
              <a:t>HET SNP. In RED are </a:t>
            </a:r>
            <a:r>
              <a:rPr lang="en-US" baseline="0" dirty="0" err="1"/>
              <a:t>Ts</a:t>
            </a:r>
            <a:r>
              <a:rPr lang="en-US" baseline="0" dirty="0"/>
              <a:t> and the Ref is C</a:t>
            </a:r>
          </a:p>
          <a:p>
            <a:r>
              <a:rPr lang="en-US" baseline="0" dirty="0"/>
              <a:t>Different color of reads shows strand. Can see where on the read the SNP is and each base also contains quality.</a:t>
            </a:r>
          </a:p>
          <a:p>
            <a:endParaRPr lang="en-US" baseline="0" dirty="0"/>
          </a:p>
          <a:p>
            <a:r>
              <a:rPr lang="en-US" baseline="0" dirty="0"/>
              <a:t>Take all the information and encode it in the read tensor. Its not a 2D matrix but it’s a 3D tensor. Sequence information from the reference and ALL </a:t>
            </a:r>
            <a:r>
              <a:rPr lang="en-US" baseline="0" dirty="0" err="1"/>
              <a:t>th</a:t>
            </a:r>
            <a:r>
              <a:rPr lang="en-US" baseline="0" dirty="0"/>
              <a:t> reads as well as base quality and other additional information/</a:t>
            </a:r>
          </a:p>
        </p:txBody>
      </p:sp>
      <p:sp>
        <p:nvSpPr>
          <p:cNvPr id="4" name="Slide Number Placeholder 3"/>
          <p:cNvSpPr>
            <a:spLocks noGrp="1"/>
          </p:cNvSpPr>
          <p:nvPr>
            <p:ph type="sldNum" sz="quarter" idx="10"/>
          </p:nvPr>
        </p:nvSpPr>
        <p:spPr/>
        <p:txBody>
          <a:bodyPr/>
          <a:lstStyle/>
          <a:p>
            <a:fld id="{C131890F-1779-4A45-B147-0D1AFE575655}" type="slidenum">
              <a:rPr lang="en-US" smtClean="0"/>
              <a:pPr/>
              <a:t>18</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Were seeing the difference channels (before they were ACTG) and now we have channels for read metadata as well as sequence context.</a:t>
            </a:r>
          </a:p>
        </p:txBody>
      </p:sp>
      <p:sp>
        <p:nvSpPr>
          <p:cNvPr id="4" name="Slide Number Placeholder 3"/>
          <p:cNvSpPr>
            <a:spLocks noGrp="1"/>
          </p:cNvSpPr>
          <p:nvPr>
            <p:ph type="sldNum" sz="quarter" idx="10"/>
          </p:nvPr>
        </p:nvSpPr>
        <p:spPr/>
        <p:txBody>
          <a:bodyPr/>
          <a:lstStyle/>
          <a:p>
            <a:fld id="{C131890F-1779-4A45-B147-0D1AFE575655}" type="slidenum">
              <a:rPr lang="en-US" smtClean="0"/>
              <a:pPr/>
              <a:t>19</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refine </a:t>
            </a:r>
            <a:r>
              <a:rPr lang="en-US" dirty="0" err="1"/>
              <a:t>callset</a:t>
            </a:r>
            <a:r>
              <a:rPr lang="en-US" dirty="0"/>
              <a:t> to adjust for sensitivity of precision that we want for our task given the data that we have.</a:t>
            </a:r>
          </a:p>
        </p:txBody>
      </p:sp>
      <p:sp>
        <p:nvSpPr>
          <p:cNvPr id="4" name="Slide Number Placeholder 3"/>
          <p:cNvSpPr>
            <a:spLocks noGrp="1"/>
          </p:cNvSpPr>
          <p:nvPr>
            <p:ph type="sldNum" sz="quarter" idx="5"/>
          </p:nvPr>
        </p:nvSpPr>
        <p:spPr/>
        <p:txBody>
          <a:bodyPr/>
          <a:lstStyle/>
          <a:p>
            <a:fld id="{C131890F-1779-4A45-B147-0D1AFE575655}" type="slidenum">
              <a:rPr lang="en-US" smtClean="0"/>
              <a:pPr/>
              <a:t>2</a:t>
            </a:fld>
            <a:endParaRPr lang="en-US"/>
          </a:p>
        </p:txBody>
      </p:sp>
    </p:spTree>
    <p:extLst>
      <p:ext uri="{BB962C8B-B14F-4D97-AF65-F5344CB8AC3E}">
        <p14:creationId xmlns:p14="http://schemas.microsoft.com/office/powerpoint/2010/main" val="2766374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SEE a G &gt; A SNP. The brown is the G and </a:t>
            </a:r>
          </a:p>
        </p:txBody>
      </p:sp>
      <p:sp>
        <p:nvSpPr>
          <p:cNvPr id="4" name="Slide Number Placeholder 3"/>
          <p:cNvSpPr>
            <a:spLocks noGrp="1"/>
          </p:cNvSpPr>
          <p:nvPr>
            <p:ph type="sldNum" sz="quarter" idx="10"/>
          </p:nvPr>
        </p:nvSpPr>
        <p:spPr/>
        <p:txBody>
          <a:bodyPr/>
          <a:lstStyle/>
          <a:p>
            <a:fld id="{C131890F-1779-4A45-B147-0D1AFE575655}" type="slidenum">
              <a:rPr lang="en-US" smtClean="0"/>
              <a:pPr/>
              <a:t>20</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Homozyg</a:t>
            </a:r>
            <a:r>
              <a:rPr lang="en-US" dirty="0"/>
              <a:t> insertion of T. all the samples have the T but the Ref </a:t>
            </a:r>
            <a:r>
              <a:rPr lang="en-US" dirty="0" err="1"/>
              <a:t>doesnt</a:t>
            </a:r>
            <a:endParaRPr lang="en-US" dirty="0"/>
          </a:p>
        </p:txBody>
      </p:sp>
      <p:sp>
        <p:nvSpPr>
          <p:cNvPr id="4" name="Slide Number Placeholder 3"/>
          <p:cNvSpPr>
            <a:spLocks noGrp="1"/>
          </p:cNvSpPr>
          <p:nvPr>
            <p:ph type="sldNum" sz="quarter" idx="10"/>
          </p:nvPr>
        </p:nvSpPr>
        <p:spPr/>
        <p:txBody>
          <a:bodyPr/>
          <a:lstStyle/>
          <a:p>
            <a:fld id="{C131890F-1779-4A45-B147-0D1AFE575655}" type="slidenum">
              <a:rPr lang="en-US" smtClean="0"/>
              <a:pPr/>
              <a:t>21</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Now we are </a:t>
            </a:r>
            <a:r>
              <a:rPr lang="en-US" baseline="0" dirty="0" err="1"/>
              <a:t>goong</a:t>
            </a:r>
            <a:r>
              <a:rPr lang="en-US" baseline="0" dirty="0"/>
              <a:t> to build many layers on top of the first motif detectors. Look at motifs in raw data and then we look at them together.</a:t>
            </a:r>
          </a:p>
          <a:p>
            <a:endParaRPr lang="en-US" baseline="0" dirty="0"/>
          </a:p>
          <a:p>
            <a:r>
              <a:rPr lang="en-US" baseline="0" dirty="0"/>
              <a:t>Look at images to </a:t>
            </a:r>
            <a:r>
              <a:rPr lang="en-US" baseline="0" dirty="0" err="1"/>
              <a:t>expain</a:t>
            </a:r>
            <a:r>
              <a:rPr lang="en-US" baseline="0" dirty="0"/>
              <a:t> since its easier to understand.</a:t>
            </a:r>
          </a:p>
          <a:p>
            <a:endParaRPr lang="en-US" baseline="0" dirty="0"/>
          </a:p>
          <a:p>
            <a:r>
              <a:rPr lang="en-US" baseline="0" dirty="0"/>
              <a:t>In early layers of images we extract edge detectors. </a:t>
            </a:r>
            <a:r>
              <a:rPr lang="en-US" baseline="0" dirty="0" err="1"/>
              <a:t>Promitive</a:t>
            </a:r>
            <a:r>
              <a:rPr lang="en-US" baseline="0" dirty="0"/>
              <a:t> features for all kinds of visual tasks. What are the boundaries.</a:t>
            </a:r>
          </a:p>
          <a:p>
            <a:endParaRPr lang="en-US" baseline="0" dirty="0"/>
          </a:p>
          <a:p>
            <a:r>
              <a:rPr lang="en-US" baseline="0" dirty="0"/>
              <a:t>Then look at patterns</a:t>
            </a:r>
          </a:p>
          <a:p>
            <a:r>
              <a:rPr lang="en-US" baseline="0" dirty="0"/>
              <a:t>Then look at textures</a:t>
            </a:r>
          </a:p>
          <a:p>
            <a:r>
              <a:rPr lang="en-US" baseline="0" dirty="0"/>
              <a:t>Then object parts</a:t>
            </a:r>
          </a:p>
          <a:p>
            <a:r>
              <a:rPr lang="en-US" baseline="0" dirty="0"/>
              <a:t>Then details like textures</a:t>
            </a:r>
          </a:p>
          <a:p>
            <a:endParaRPr lang="en-US" baseline="0" dirty="0"/>
          </a:p>
        </p:txBody>
      </p:sp>
      <p:sp>
        <p:nvSpPr>
          <p:cNvPr id="4" name="Slide Number Placeholder 3"/>
          <p:cNvSpPr>
            <a:spLocks noGrp="1"/>
          </p:cNvSpPr>
          <p:nvPr>
            <p:ph type="sldNum" sz="quarter" idx="10"/>
          </p:nvPr>
        </p:nvSpPr>
        <p:spPr/>
        <p:txBody>
          <a:bodyPr/>
          <a:lstStyle/>
          <a:p>
            <a:fld id="{C131890F-1779-4A45-B147-0D1AFE575655}" type="slidenum">
              <a:rPr lang="en-US" smtClean="0"/>
              <a:pPr/>
              <a:t>22</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a:t>
            </a:r>
            <a:r>
              <a:rPr lang="en-US" baseline="0" dirty="0"/>
              <a:t> that the p</a:t>
            </a:r>
            <a:r>
              <a:rPr lang="en-US" dirty="0"/>
              <a:t>ictures used here are just to give a general idea of what each step is doing, they’re not meant to directly illustrate tool output. </a:t>
            </a:r>
          </a:p>
          <a:p>
            <a:endParaRPr lang="en-US" dirty="0"/>
          </a:p>
          <a:p>
            <a:r>
              <a:rPr lang="en-US" dirty="0"/>
              <a:t>Very important to explain:</a:t>
            </a:r>
            <a:r>
              <a:rPr lang="en-US" baseline="0" dirty="0"/>
              <a:t> VR does both the training and applying the model to the </a:t>
            </a:r>
            <a:r>
              <a:rPr lang="en-US" baseline="0" dirty="0" err="1"/>
              <a:t>callset</a:t>
            </a:r>
            <a:r>
              <a:rPr lang="en-US" baseline="0" dirty="0"/>
              <a:t>. AR is a misnomer, really it applies the filter, not the recalibration itself. </a:t>
            </a:r>
          </a:p>
          <a:p>
            <a:endParaRPr lang="en-US" baseline="0" dirty="0"/>
          </a:p>
          <a:p>
            <a:r>
              <a:rPr lang="en-US" baseline="0" dirty="0"/>
              <a:t>---</a:t>
            </a:r>
          </a:p>
          <a:p>
            <a:r>
              <a:rPr lang="en-US" baseline="0" dirty="0" err="1"/>
              <a:t>Oput</a:t>
            </a:r>
            <a:r>
              <a:rPr lang="en-US" baseline="0" dirty="0"/>
              <a:t> it all together into the model</a:t>
            </a:r>
          </a:p>
          <a:p>
            <a:r>
              <a:rPr lang="en-US" baseline="0" dirty="0"/>
              <a:t>Read tensor with reads and sequence context</a:t>
            </a:r>
          </a:p>
          <a:p>
            <a:r>
              <a:rPr lang="en-US" baseline="0" dirty="0"/>
              <a:t>Bring in annotations</a:t>
            </a:r>
          </a:p>
          <a:p>
            <a:r>
              <a:rPr lang="en-US" baseline="0" dirty="0"/>
              <a:t>At the end we say is it a real variant or </a:t>
            </a:r>
            <a:r>
              <a:rPr lang="en-US" baseline="0" dirty="0" err="1"/>
              <a:t>articact</a:t>
            </a:r>
            <a:r>
              <a:rPr lang="en-US" baseline="0" dirty="0"/>
              <a:t> based on real validated data</a:t>
            </a:r>
            <a:endParaRPr lang="en-US" dirty="0"/>
          </a:p>
        </p:txBody>
      </p:sp>
      <p:sp>
        <p:nvSpPr>
          <p:cNvPr id="4" name="Slide Number Placeholder 3"/>
          <p:cNvSpPr>
            <a:spLocks noGrp="1"/>
          </p:cNvSpPr>
          <p:nvPr>
            <p:ph type="sldNum" sz="quarter" idx="10"/>
          </p:nvPr>
        </p:nvSpPr>
        <p:spPr/>
        <p:txBody>
          <a:bodyPr/>
          <a:lstStyle/>
          <a:p>
            <a:fld id="{9F418291-1CFE-9D49-9606-28A791F78255}" type="slidenum">
              <a:rPr lang="en-US" smtClean="0"/>
              <a:pPr/>
              <a:t>23</a:t>
            </a:fld>
            <a:endParaRPr lang="en-US"/>
          </a:p>
        </p:txBody>
      </p:sp>
    </p:spTree>
    <p:extLst>
      <p:ext uri="{BB962C8B-B14F-4D97-AF65-F5344CB8AC3E}">
        <p14:creationId xmlns:p14="http://schemas.microsoft.com/office/powerpoint/2010/main" val="622966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uFillTx/>
              </a:rPr>
              <a:t>Compare with other approaches</a:t>
            </a:r>
          </a:p>
          <a:p>
            <a:r>
              <a:rPr lang="en-US" baseline="0" dirty="0">
                <a:uFillTx/>
              </a:rPr>
              <a:t>How is our sensitivity and precision.</a:t>
            </a:r>
          </a:p>
        </p:txBody>
      </p:sp>
      <p:sp>
        <p:nvSpPr>
          <p:cNvPr id="4" name="Slide Number Placeholder 3"/>
          <p:cNvSpPr>
            <a:spLocks noGrp="1"/>
          </p:cNvSpPr>
          <p:nvPr>
            <p:ph type="sldNum" sz="quarter" idx="10"/>
          </p:nvPr>
        </p:nvSpPr>
        <p:spPr/>
        <p:txBody>
          <a:bodyPr/>
          <a:lstStyle/>
          <a:p>
            <a:fld id="{F636D6E7-9D27-D543-9AE1-5C659D0D5D5D}" type="slidenum">
              <a:rPr lang="en-US" smtClean="0">
                <a:uFillTx/>
              </a:rPr>
              <a:t>24</a:t>
            </a:fld>
            <a:endParaRPr lang="en-US">
              <a:uFillTx/>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this generalize across datasets.</a:t>
            </a:r>
          </a:p>
          <a:p>
            <a:r>
              <a:rPr lang="en-US" dirty="0"/>
              <a:t>Exomes v genomes</a:t>
            </a:r>
          </a:p>
          <a:p>
            <a:r>
              <a:rPr lang="en-US" dirty="0"/>
              <a:t>Hg38 v hg 19</a:t>
            </a:r>
          </a:p>
          <a:p>
            <a:r>
              <a:rPr lang="en-US" dirty="0"/>
              <a:t>Diff sequencers</a:t>
            </a:r>
          </a:p>
          <a:p>
            <a:endParaRPr lang="en-US" dirty="0"/>
          </a:p>
          <a:p>
            <a:r>
              <a:rPr lang="en-US" dirty="0"/>
              <a:t>J = </a:t>
            </a:r>
          </a:p>
          <a:p>
            <a:r>
              <a:rPr lang="en-US" dirty="0"/>
              <a:t>K = A-I (check this)</a:t>
            </a:r>
          </a:p>
          <a:p>
            <a:endParaRPr lang="en-US" dirty="0"/>
          </a:p>
          <a:p>
            <a:r>
              <a:rPr lang="en-US" dirty="0"/>
              <a:t>See a generalization across data modalities</a:t>
            </a:r>
          </a:p>
        </p:txBody>
      </p:sp>
      <p:sp>
        <p:nvSpPr>
          <p:cNvPr id="4" name="Slide Number Placeholder 3"/>
          <p:cNvSpPr>
            <a:spLocks noGrp="1"/>
          </p:cNvSpPr>
          <p:nvPr>
            <p:ph type="sldNum" sz="quarter" idx="5"/>
          </p:nvPr>
        </p:nvSpPr>
        <p:spPr/>
        <p:txBody>
          <a:bodyPr/>
          <a:lstStyle/>
          <a:p>
            <a:fld id="{C131890F-1779-4A45-B147-0D1AFE575655}" type="slidenum">
              <a:rPr lang="en-US" smtClean="0"/>
              <a:pPr/>
              <a:t>25</a:t>
            </a:fld>
            <a:endParaRPr lang="en-US"/>
          </a:p>
        </p:txBody>
      </p:sp>
    </p:spTree>
    <p:extLst>
      <p:ext uri="{BB962C8B-B14F-4D97-AF65-F5344CB8AC3E}">
        <p14:creationId xmlns:p14="http://schemas.microsoft.com/office/powerpoint/2010/main" val="2488371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 is 2 parts</a:t>
            </a:r>
          </a:p>
          <a:p>
            <a:endParaRPr lang="en-US" dirty="0"/>
          </a:p>
          <a:p>
            <a:pPr marL="228600" indent="-228600">
              <a:buAutoNum type="arabicPeriod"/>
            </a:pPr>
            <a:r>
              <a:rPr lang="en-US" dirty="0"/>
              <a:t>Score variants which adds field with score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131890F-1779-4A45-B147-0D1AFE575655}" type="slidenum">
              <a:rPr lang="en-US" smtClean="0"/>
              <a:pPr/>
              <a:t>26</a:t>
            </a:fld>
            <a:endParaRPr lang="en-US"/>
          </a:p>
        </p:txBody>
      </p:sp>
    </p:spTree>
    <p:extLst>
      <p:ext uri="{BB962C8B-B14F-4D97-AF65-F5344CB8AC3E}">
        <p14:creationId xmlns:p14="http://schemas.microsoft.com/office/powerpoint/2010/main" val="3090162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variants which lets user set a threshold and filter variants based on that cutoff value.</a:t>
            </a:r>
          </a:p>
        </p:txBody>
      </p:sp>
      <p:sp>
        <p:nvSpPr>
          <p:cNvPr id="4" name="Slide Number Placeholder 3"/>
          <p:cNvSpPr>
            <a:spLocks noGrp="1"/>
          </p:cNvSpPr>
          <p:nvPr>
            <p:ph type="sldNum" sz="quarter" idx="5"/>
          </p:nvPr>
        </p:nvSpPr>
        <p:spPr/>
        <p:txBody>
          <a:bodyPr/>
          <a:lstStyle/>
          <a:p>
            <a:fld id="{C131890F-1779-4A45-B147-0D1AFE575655}" type="slidenum">
              <a:rPr lang="en-US" smtClean="0"/>
              <a:pPr/>
              <a:t>27</a:t>
            </a:fld>
            <a:endParaRPr lang="en-US"/>
          </a:p>
        </p:txBody>
      </p:sp>
    </p:spTree>
    <p:extLst>
      <p:ext uri="{BB962C8B-B14F-4D97-AF65-F5344CB8AC3E}">
        <p14:creationId xmlns:p14="http://schemas.microsoft.com/office/powerpoint/2010/main" val="2704391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Are all the layers that are used </a:t>
            </a:r>
            <a:r>
              <a:rPr lang="en-US"/>
              <a:t>convolutional layers?</a:t>
            </a:r>
            <a:endParaRPr lang="en-US" dirty="0"/>
          </a:p>
        </p:txBody>
      </p:sp>
      <p:sp>
        <p:nvSpPr>
          <p:cNvPr id="4" name="Slide Number Placeholder 3"/>
          <p:cNvSpPr>
            <a:spLocks noGrp="1"/>
          </p:cNvSpPr>
          <p:nvPr>
            <p:ph type="sldNum" sz="quarter" idx="5"/>
          </p:nvPr>
        </p:nvSpPr>
        <p:spPr/>
        <p:txBody>
          <a:bodyPr/>
          <a:lstStyle/>
          <a:p>
            <a:fld id="{C131890F-1779-4A45-B147-0D1AFE575655}" type="slidenum">
              <a:rPr lang="en-US" smtClean="0"/>
              <a:pPr/>
              <a:t>28</a:t>
            </a:fld>
            <a:endParaRPr lang="en-US"/>
          </a:p>
        </p:txBody>
      </p:sp>
    </p:spTree>
    <p:extLst>
      <p:ext uri="{BB962C8B-B14F-4D97-AF65-F5344CB8AC3E}">
        <p14:creationId xmlns:p14="http://schemas.microsoft.com/office/powerpoint/2010/main" val="2635452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HC permits many variants in order to have high sensitivity in the discovery</a:t>
            </a:r>
            <a:r>
              <a:rPr lang="en-US" baseline="0" dirty="0"/>
              <a:t> phase.  Leads to big call sets with a lot of false positives. Some of those variants will turn out to be </a:t>
            </a:r>
            <a:r>
              <a:rPr lang="en-US" baseline="0" dirty="0" err="1"/>
              <a:t>artifactsl</a:t>
            </a:r>
            <a:r>
              <a:rPr lang="en-US" baseline="0" dirty="0"/>
              <a:t> and should be excluded from subsequent analysis. Old way was to filter by hand, which involved looking at a lot of data and going through several iterations.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Users ask “what threshold should I use to get all the REAL variants?” but the false positives can look a lot like the true positives and they often classify similarly so we get the good with the bad.  Depending on your project you may want to limit your false positives by only passing the highest confidence true positives, which may miss some true positives, or you may want a highly sensitive threshold to capture almost all of the true positives, knowing that some false positives are going to sneak in.  Flexible way to move the threshold and examine the results.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Trying to build a model that’s representative of “true genetic variants” and assign each variant a quantitative score based on its likelihood of being a true positive.  We can then order the variants by this score in order to take the top X percent of the best-looking variants.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Be as sensitive as </a:t>
            </a:r>
            <a:r>
              <a:rPr lang="en-US" baseline="0" dirty="0" err="1"/>
              <a:t>possibke</a:t>
            </a:r>
            <a:r>
              <a:rPr lang="en-US" baseline="0" dirty="0"/>
              <a:t> and emit as many </a:t>
            </a:r>
            <a:r>
              <a:rPr lang="en-US" baseline="0" dirty="0" err="1"/>
              <a:t>varaints</a:t>
            </a:r>
            <a:r>
              <a:rPr lang="en-US" baseline="0" dirty="0"/>
              <a:t> as reasonable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Then adjust per preference – high quality variants means lower your sensitivity etc.</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Hard filter : numeric cutoff on a summary statistic that describes each variant</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VQSR: uses gaussian mixture mode and tries to model what high quality variants look like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Neural net: looks at annotations but also at surrounding sequence context and also at raw reads to determine variant from artifact</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endParaRPr lang="en-US" baseline="0" dirty="0"/>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Both </a:t>
            </a:r>
            <a:r>
              <a:rPr lang="en-US" baseline="0" dirty="0" err="1"/>
              <a:t>bodesl</a:t>
            </a:r>
            <a:r>
              <a:rPr lang="en-US" baseline="0" dirty="0"/>
              <a:t> require truth data so you need </a:t>
            </a:r>
            <a:r>
              <a:rPr lang="en-US" baseline="0" dirty="0" err="1"/>
              <a:t>valudated</a:t>
            </a:r>
            <a:r>
              <a:rPr lang="en-US" baseline="0" dirty="0"/>
              <a:t> VCFs but we have those from humans </a:t>
            </a:r>
            <a:r>
              <a:rPr lang="en-US" baseline="0" dirty="0" err="1"/>
              <a:t>byt</a:t>
            </a:r>
            <a:r>
              <a:rPr lang="en-US" baseline="0" dirty="0"/>
              <a:t> not all other species. So can train these models and deploy with </a:t>
            </a:r>
            <a:r>
              <a:rPr lang="en-US" baseline="0" dirty="0" err="1"/>
              <a:t>gatk</a:t>
            </a:r>
            <a:r>
              <a:rPr lang="en-US" baseline="0" dirty="0"/>
              <a:t>.</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Sensitivity </a:t>
            </a:r>
            <a:r>
              <a:rPr lang="en-US" baseline="0" dirty="0" err="1"/>
              <a:t>versis</a:t>
            </a:r>
            <a:r>
              <a:rPr lang="en-US" baseline="0" dirty="0"/>
              <a:t> </a:t>
            </a:r>
            <a:r>
              <a:rPr lang="en-US" baseline="0" dirty="0" err="1"/>
              <a:t>specifiy</a:t>
            </a:r>
            <a:r>
              <a:rPr lang="en-US" baseline="0" dirty="0"/>
              <a:t> tradeoff always when filtering </a:t>
            </a:r>
            <a:r>
              <a:rPr lang="en-US" baseline="0" dirty="0" err="1"/>
              <a:t>varaiants</a:t>
            </a:r>
            <a:endParaRPr lang="en-US" baseline="0" dirty="0"/>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Filter can only REDUCE </a:t>
            </a:r>
            <a:r>
              <a:rPr lang="en-US" baseline="0" dirty="0" err="1"/>
              <a:t>specifity</a:t>
            </a:r>
            <a:r>
              <a:rPr lang="en-US" baseline="0" dirty="0"/>
              <a:t>.</a:t>
            </a:r>
          </a:p>
          <a:p>
            <a:endParaRPr lang="en-US" dirty="0"/>
          </a:p>
        </p:txBody>
      </p:sp>
      <p:sp>
        <p:nvSpPr>
          <p:cNvPr id="4" name="Slide Number Placeholder 3"/>
          <p:cNvSpPr>
            <a:spLocks noGrp="1"/>
          </p:cNvSpPr>
          <p:nvPr>
            <p:ph type="sldNum" sz="quarter" idx="10"/>
          </p:nvPr>
        </p:nvSpPr>
        <p:spPr/>
        <p:txBody>
          <a:bodyPr/>
          <a:lstStyle/>
          <a:p>
            <a:fld id="{C131890F-1779-4A45-B147-0D1AFE575655}" type="slidenum">
              <a:rPr lang="en-US" smtClean="0"/>
              <a:pPr/>
              <a:t>3</a:t>
            </a:fld>
            <a:endParaRPr lang="en-US"/>
          </a:p>
        </p:txBody>
      </p:sp>
    </p:spTree>
    <p:extLst>
      <p:ext uri="{BB962C8B-B14F-4D97-AF65-F5344CB8AC3E}">
        <p14:creationId xmlns:p14="http://schemas.microsoft.com/office/powerpoint/2010/main" val="1898226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a:t>
            </a:r>
            <a:r>
              <a:rPr lang="en-US" baseline="0" dirty="0"/>
              <a:t> don’t think we use strand bias anymore)</a:t>
            </a:r>
          </a:p>
          <a:p>
            <a:endParaRPr lang="en-US" baseline="0" dirty="0"/>
          </a:p>
          <a:p>
            <a:r>
              <a:rPr lang="en-US" baseline="0" dirty="0"/>
              <a:t>This is just a projection into 2-D space for these two variation, but the VQSR uses all the annotations that you give it.</a:t>
            </a:r>
          </a:p>
          <a:p>
            <a:endParaRPr lang="en-US" baseline="0" dirty="0"/>
          </a:p>
          <a:p>
            <a:r>
              <a:rPr lang="en-US" baseline="0" dirty="0"/>
              <a:t>You may be wondering “why do I have to do this for every dataset?  Can’t I just use the classification rules from the first dataset on all my other projects?”  Nope!  Different experiments and different data have different fits, from batch effects, etc.  Need to retrain every time for best results.</a:t>
            </a:r>
          </a:p>
          <a:p>
            <a:endParaRPr lang="en-US" baseline="0" dirty="0"/>
          </a:p>
          <a:p>
            <a:r>
              <a:rPr lang="en-US" baseline="0" dirty="0"/>
              <a:t>Need to start with high confidence variants like HapMap.</a:t>
            </a:r>
          </a:p>
          <a:p>
            <a:endParaRPr lang="en-US" baseline="0" dirty="0"/>
          </a:p>
          <a:p>
            <a:r>
              <a:rPr lang="en-US" baseline="0" dirty="0"/>
              <a:t>----</a:t>
            </a:r>
          </a:p>
          <a:p>
            <a:r>
              <a:rPr lang="en-US" baseline="0" dirty="0"/>
              <a:t>Only hard thresholds in the beginning. They work okay but tend to scale poorly so with a new dataset you may have to find a new threshold – doesn’t stay the same as the previous set. All the lines are straight = a cutoff. Good or Bad – a simple decision. Many annotation values we can compare but the thresholds don’t interact so they are just blocks. Its blunt and doesn’t take into account interactions.</a:t>
            </a:r>
          </a:p>
          <a:p>
            <a:endParaRPr lang="en-US" baseline="0" dirty="0"/>
          </a:p>
          <a:p>
            <a:r>
              <a:rPr lang="en-US" baseline="0" dirty="0"/>
              <a:t>Hand crafted features/annotations – some kind of number that describes the variant (Depth, bias </a:t>
            </a:r>
            <a:r>
              <a:rPr lang="en-US" baseline="0" dirty="0" err="1"/>
              <a:t>etc</a:t>
            </a:r>
            <a:r>
              <a:rPr lang="en-US" baseline="0" dirty="0"/>
              <a:t>) – machine learned the number to set that boundary instead of hand calculated</a:t>
            </a:r>
          </a:p>
          <a:p>
            <a:endParaRPr lang="en-US" baseline="0" dirty="0"/>
          </a:p>
          <a:p>
            <a:r>
              <a:rPr lang="en-US" baseline="0" dirty="0"/>
              <a:t>Maybe annotations don’t say everything about the variant that we want to know. Instead let the machine learning system determine what makes a good variant without choosing. Let the machine learn the FEATURES and THEN let another machine learning system decision the boundaries between good and bad.</a:t>
            </a:r>
          </a:p>
          <a:p>
            <a:endParaRPr lang="en-US" baseline="0" dirty="0"/>
          </a:p>
          <a:p>
            <a:r>
              <a:rPr lang="en-US" baseline="0" dirty="0"/>
              <a:t>Then machine learning the entire system. Not just the features but also the architectures. Not really here at this point.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131890F-1779-4A45-B147-0D1AFE575655}" type="slidenum">
              <a:rPr lang="en-US" smtClean="0"/>
              <a:pPr/>
              <a:t>4</a:t>
            </a:fld>
            <a:endParaRPr lang="en-US"/>
          </a:p>
        </p:txBody>
      </p:sp>
    </p:spTree>
    <p:extLst>
      <p:ext uri="{BB962C8B-B14F-4D97-AF65-F5344CB8AC3E}">
        <p14:creationId xmlns:p14="http://schemas.microsoft.com/office/powerpoint/2010/main" val="3689257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Stopped at 9:18 http://</a:t>
            </a:r>
            <a:r>
              <a:rPr lang="en-US" dirty="0" err="1"/>
              <a:t>www.broadinstitute.org</a:t>
            </a:r>
            <a:r>
              <a:rPr lang="en-US" dirty="0"/>
              <a:t>/videos/variant-quality-score-recalibration-0</a:t>
            </a:r>
          </a:p>
          <a:p>
            <a:endParaRPr lang="en-US" dirty="0"/>
          </a:p>
          <a:p>
            <a:r>
              <a:rPr lang="en-US" dirty="0" err="1"/>
              <a:t>DP,AC,AF,MLEAC,MLEAF,FS,SOR,InbreedingCoeff,QD</a:t>
            </a:r>
            <a:endParaRPr lang="en-US" dirty="0"/>
          </a:p>
          <a:p>
            <a:endParaRPr lang="en-US" dirty="0"/>
          </a:p>
          <a:p>
            <a:r>
              <a:rPr lang="en-US" dirty="0"/>
              <a:t>Note that this is</a:t>
            </a:r>
            <a:r>
              <a:rPr lang="en-US" baseline="0" dirty="0"/>
              <a:t> variant site-level, not genotype-level (only info field, not any </a:t>
            </a:r>
            <a:r>
              <a:rPr lang="en-US" baseline="0" dirty="0" err="1"/>
              <a:t>Gfields</a:t>
            </a:r>
            <a:r>
              <a:rPr lang="en-US" baseline="0" dirty="0"/>
              <a:t>)</a:t>
            </a:r>
          </a:p>
          <a:p>
            <a:endParaRPr lang="en-US" baseline="0" dirty="0"/>
          </a:p>
          <a:p>
            <a:r>
              <a:rPr lang="en-US" baseline="0" dirty="0"/>
              <a:t>------</a:t>
            </a:r>
          </a:p>
          <a:p>
            <a:r>
              <a:rPr lang="en-US" baseline="0" dirty="0"/>
              <a:t>List of # that </a:t>
            </a:r>
            <a:r>
              <a:rPr lang="en-US" baseline="0" dirty="0" err="1"/>
              <a:t>desc</a:t>
            </a:r>
            <a:r>
              <a:rPr lang="en-US" baseline="0" dirty="0"/>
              <a:t>. The variant. </a:t>
            </a:r>
          </a:p>
          <a:p>
            <a:r>
              <a:rPr lang="en-US" baseline="0" dirty="0"/>
              <a:t>AC = # chromosomes carrying the allele</a:t>
            </a:r>
          </a:p>
          <a:p>
            <a:r>
              <a:rPr lang="en-US" baseline="0" dirty="0"/>
              <a:t>DP = depth of </a:t>
            </a:r>
            <a:r>
              <a:rPr lang="en-US" baseline="0" dirty="0" err="1"/>
              <a:t>coverate</a:t>
            </a:r>
            <a:endParaRPr lang="en-US" baseline="0" dirty="0"/>
          </a:p>
          <a:p>
            <a:r>
              <a:rPr lang="en-US" baseline="0" dirty="0"/>
              <a:t>Strand Odds ratio = was variant seen more on one strand </a:t>
            </a:r>
            <a:r>
              <a:rPr lang="en-US" baseline="0" dirty="0" err="1"/>
              <a:t>versis</a:t>
            </a:r>
            <a:r>
              <a:rPr lang="en-US" baseline="0" dirty="0"/>
              <a:t> the other</a:t>
            </a:r>
          </a:p>
          <a:p>
            <a:r>
              <a:rPr lang="en-US" baseline="0" dirty="0"/>
              <a:t>Read </a:t>
            </a:r>
            <a:r>
              <a:rPr lang="en-US" baseline="0" dirty="0" err="1"/>
              <a:t>Pos</a:t>
            </a:r>
            <a:r>
              <a:rPr lang="en-US" baseline="0" dirty="0"/>
              <a:t> Rank Sum = was the </a:t>
            </a:r>
            <a:r>
              <a:rPr lang="en-US" baseline="0" dirty="0" err="1"/>
              <a:t>var</a:t>
            </a:r>
            <a:r>
              <a:rPr lang="en-US" baseline="0" dirty="0"/>
              <a:t> seen at a certain point in the read. Reads get worse towards the end of the read (sequencer gets tired or </a:t>
            </a:r>
            <a:r>
              <a:rPr lang="en-US" baseline="0" dirty="0" err="1"/>
              <a:t>checmicals</a:t>
            </a:r>
            <a:r>
              <a:rPr lang="en-US" baseline="0" dirty="0"/>
              <a:t> get tired)</a:t>
            </a:r>
            <a:endParaRPr lang="en-US" dirty="0"/>
          </a:p>
        </p:txBody>
      </p:sp>
      <p:sp>
        <p:nvSpPr>
          <p:cNvPr id="4" name="Slide Number Placeholder 3"/>
          <p:cNvSpPr>
            <a:spLocks noGrp="1"/>
          </p:cNvSpPr>
          <p:nvPr>
            <p:ph type="sldNum" sz="quarter" idx="10"/>
          </p:nvPr>
        </p:nvSpPr>
        <p:spPr/>
        <p:txBody>
          <a:bodyPr/>
          <a:lstStyle/>
          <a:p>
            <a:fld id="{C131890F-1779-4A45-B147-0D1AFE575655}" type="slidenum">
              <a:rPr lang="en-US" smtClean="0"/>
              <a:pPr/>
              <a:t>5</a:t>
            </a:fld>
            <a:endParaRPr lang="en-US"/>
          </a:p>
        </p:txBody>
      </p:sp>
    </p:spTree>
    <p:extLst>
      <p:ext uri="{BB962C8B-B14F-4D97-AF65-F5344CB8AC3E}">
        <p14:creationId xmlns:p14="http://schemas.microsoft.com/office/powerpoint/2010/main" val="3712372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Stopped at 9:18 http://</a:t>
            </a:r>
            <a:r>
              <a:rPr lang="en-US" dirty="0" err="1"/>
              <a:t>www.broadinstitute.org</a:t>
            </a:r>
            <a:r>
              <a:rPr lang="en-US" dirty="0"/>
              <a:t>/videos/variant-quality-score-recalibration-0</a:t>
            </a:r>
          </a:p>
          <a:p>
            <a:endParaRPr lang="en-US" dirty="0"/>
          </a:p>
          <a:p>
            <a:r>
              <a:rPr lang="en-US" dirty="0" err="1"/>
              <a:t>DP,AC,AF,MLEAC,MLEAF,FS,SOR,InbreedingCoeff,QD</a:t>
            </a:r>
            <a:endParaRPr lang="en-US" dirty="0"/>
          </a:p>
          <a:p>
            <a:endParaRPr lang="en-US" dirty="0"/>
          </a:p>
          <a:p>
            <a:r>
              <a:rPr lang="en-US" dirty="0"/>
              <a:t>Note that this is</a:t>
            </a:r>
            <a:r>
              <a:rPr lang="en-US" baseline="0" dirty="0"/>
              <a:t> variant site-level, not genotype-level (only info field, not any </a:t>
            </a:r>
            <a:r>
              <a:rPr lang="en-US" baseline="0" dirty="0" err="1"/>
              <a:t>Gfields</a:t>
            </a:r>
            <a:r>
              <a:rPr lang="en-US" baseline="0" dirty="0"/>
              <a:t>)</a:t>
            </a:r>
          </a:p>
          <a:p>
            <a:endParaRPr lang="en-US" baseline="0" dirty="0"/>
          </a:p>
          <a:p>
            <a:r>
              <a:rPr lang="en-US" baseline="0" dirty="0"/>
              <a:t>----</a:t>
            </a:r>
          </a:p>
          <a:p>
            <a:r>
              <a:rPr lang="en-US" baseline="0" dirty="0"/>
              <a:t>Hard Cutoffs: Shows some annotations in a 2D space. All we can do is cut straight lines and exclude one of the quadrants.</a:t>
            </a:r>
          </a:p>
          <a:p>
            <a:endParaRPr lang="en-US" dirty="0"/>
          </a:p>
        </p:txBody>
      </p:sp>
      <p:sp>
        <p:nvSpPr>
          <p:cNvPr id="4" name="Slide Number Placeholder 3"/>
          <p:cNvSpPr>
            <a:spLocks noGrp="1"/>
          </p:cNvSpPr>
          <p:nvPr>
            <p:ph type="sldNum" sz="quarter" idx="10"/>
          </p:nvPr>
        </p:nvSpPr>
        <p:spPr/>
        <p:txBody>
          <a:bodyPr/>
          <a:lstStyle/>
          <a:p>
            <a:fld id="{C131890F-1779-4A45-B147-0D1AFE575655}" type="slidenum">
              <a:rPr lang="en-US" smtClean="0"/>
              <a:pPr/>
              <a:t>6</a:t>
            </a:fld>
            <a:endParaRPr lang="en-US"/>
          </a:p>
        </p:txBody>
      </p:sp>
    </p:spTree>
    <p:extLst>
      <p:ext uri="{BB962C8B-B14F-4D97-AF65-F5344CB8AC3E}">
        <p14:creationId xmlns:p14="http://schemas.microsoft.com/office/powerpoint/2010/main" val="371237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Stopped at 9:18 http://</a:t>
            </a:r>
            <a:r>
              <a:rPr lang="en-US" dirty="0" err="1"/>
              <a:t>www.broadinstitute.org</a:t>
            </a:r>
            <a:r>
              <a:rPr lang="en-US" dirty="0"/>
              <a:t>/videos/variant-quality-score-recalibration-0</a:t>
            </a:r>
          </a:p>
          <a:p>
            <a:endParaRPr lang="en-US" dirty="0"/>
          </a:p>
          <a:p>
            <a:r>
              <a:rPr lang="en-US" dirty="0" err="1"/>
              <a:t>DP,AC,AF,MLEAC,MLEAF,FS,SOR,InbreedingCoeff,QD</a:t>
            </a:r>
            <a:endParaRPr lang="en-US" dirty="0"/>
          </a:p>
          <a:p>
            <a:endParaRPr lang="en-US" dirty="0"/>
          </a:p>
          <a:p>
            <a:r>
              <a:rPr lang="en-US" dirty="0"/>
              <a:t>Note that this is</a:t>
            </a:r>
            <a:r>
              <a:rPr lang="en-US" baseline="0" dirty="0"/>
              <a:t> variant site-level, not genotype-level (only info field, not any </a:t>
            </a:r>
            <a:r>
              <a:rPr lang="en-US" baseline="0" dirty="0" err="1"/>
              <a:t>Gfields</a:t>
            </a:r>
            <a:r>
              <a:rPr lang="en-US" baseline="0" dirty="0"/>
              <a:t>)</a:t>
            </a:r>
          </a:p>
          <a:p>
            <a:endParaRPr lang="en-US" baseline="0" dirty="0"/>
          </a:p>
          <a:p>
            <a:r>
              <a:rPr lang="en-US" baseline="0" dirty="0"/>
              <a:t>----</a:t>
            </a:r>
          </a:p>
          <a:p>
            <a:r>
              <a:rPr lang="en-US" baseline="0" dirty="0"/>
              <a:t>More complicated decision boundary. Look at interactions between the two annotations and decide on a variants future. Look at all the evidence at once and not separately.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131890F-1779-4A45-B147-0D1AFE575655}" type="slidenum">
              <a:rPr lang="en-US" smtClean="0"/>
              <a:pPr/>
              <a:t>7</a:t>
            </a:fld>
            <a:endParaRPr lang="en-US"/>
          </a:p>
        </p:txBody>
      </p:sp>
    </p:spTree>
    <p:extLst>
      <p:ext uri="{BB962C8B-B14F-4D97-AF65-F5344CB8AC3E}">
        <p14:creationId xmlns:p14="http://schemas.microsoft.com/office/powerpoint/2010/main" val="3712372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10000"/>
          </a:bodyPr>
          <a:lstStyle/>
          <a:p>
            <a:r>
              <a:rPr lang="en-US" dirty="0"/>
              <a:t>Use variant annotations like depth, strand</a:t>
            </a:r>
            <a:r>
              <a:rPr lang="en-US" baseline="0" dirty="0"/>
              <a:t> bias, count of mapping quality 0 reads spanning that site</a:t>
            </a:r>
          </a:p>
          <a:p>
            <a:endParaRPr lang="en-US" baseline="0" dirty="0"/>
          </a:p>
          <a:p>
            <a:r>
              <a:rPr lang="en-US" baseline="0" dirty="0"/>
              <a:t>For example if we made a scatter plot of known true and false variants and plotted their depth and strand bias scores, the real variants will mostly fall into a region with low strand bias while the false variants will be outliers of this cluster, scattered outside its perimeter.  Although not all true variants will belong to the same cluster – typically there are a handful of clusters and the exact number varies by dataset.</a:t>
            </a:r>
          </a:p>
          <a:p>
            <a:endParaRPr lang="en-US" baseline="0" dirty="0"/>
          </a:p>
          <a:p>
            <a:r>
              <a:rPr lang="en-US" baseline="0" dirty="0" err="1"/>
              <a:t>Gaussianly</a:t>
            </a:r>
            <a:r>
              <a:rPr lang="en-US" baseline="0" dirty="0"/>
              <a:t> distributed – for each annotation, which are going to be the dimensions of our data, most variants take on some mean value with the values of the other variants being distributed around that mean in the familiar bell shape.</a:t>
            </a:r>
            <a:endParaRPr lang="en-US" dirty="0"/>
          </a:p>
          <a:p>
            <a:endParaRPr lang="en-US" dirty="0"/>
          </a:p>
          <a:p>
            <a:r>
              <a:rPr lang="en-US" dirty="0"/>
              <a:t>Gaussian mixture model</a:t>
            </a:r>
          </a:p>
          <a:p>
            <a:endParaRPr lang="en-US" dirty="0"/>
          </a:p>
          <a:p>
            <a:r>
              <a:rPr lang="en-US" dirty="0"/>
              <a:t>----</a:t>
            </a:r>
          </a:p>
          <a:p>
            <a:r>
              <a:rPr lang="en-US" dirty="0"/>
              <a:t>For those models we need truth data. A validated VCF. What is a good or bad variant?</a:t>
            </a:r>
          </a:p>
          <a:p>
            <a:r>
              <a:rPr lang="en-US" dirty="0"/>
              <a:t>Consensus based: NIST runs lots of </a:t>
            </a:r>
            <a:r>
              <a:rPr lang="en-US" dirty="0" err="1"/>
              <a:t>var</a:t>
            </a:r>
            <a:r>
              <a:rPr lang="en-US" dirty="0"/>
              <a:t> call algorithms (</a:t>
            </a:r>
            <a:r>
              <a:rPr lang="en-US" dirty="0" err="1"/>
              <a:t>gatk</a:t>
            </a:r>
            <a:r>
              <a:rPr lang="en-US" dirty="0"/>
              <a:t>, </a:t>
            </a:r>
            <a:r>
              <a:rPr lang="en-US" dirty="0" err="1"/>
              <a:t>freebayes</a:t>
            </a:r>
            <a:r>
              <a:rPr lang="en-US" dirty="0"/>
              <a:t>) on the same sample and look at where all the calls agreed. This becomes the validated call (</a:t>
            </a:r>
            <a:r>
              <a:rPr lang="en-US" dirty="0" err="1"/>
              <a:t>ni</a:t>
            </a:r>
            <a:r>
              <a:rPr lang="en-US" dirty="0"/>
              <a:t> green)</a:t>
            </a:r>
          </a:p>
          <a:p>
            <a:r>
              <a:rPr lang="en-US" dirty="0"/>
              <a:t>Where some of the </a:t>
            </a:r>
            <a:r>
              <a:rPr lang="en-US" dirty="0" err="1"/>
              <a:t>algs</a:t>
            </a:r>
            <a:r>
              <a:rPr lang="en-US" dirty="0"/>
              <a:t> had calls and others didn’t, we remove that region from the confident VCF and exclude the variant.</a:t>
            </a:r>
          </a:p>
          <a:p>
            <a:endParaRPr lang="en-US" dirty="0"/>
          </a:p>
          <a:p>
            <a:r>
              <a:rPr lang="en-US" dirty="0"/>
              <a:t>Good to get high quality data. But its kind of bad because we only focus on all the things that are easy to call and everyone does. </a:t>
            </a:r>
          </a:p>
          <a:p>
            <a:r>
              <a:rPr lang="en-US" dirty="0"/>
              <a:t>Platinum Genomes brought in a pedigree of large family from Utah with extensive pedigree information and they were able to look at not just consensus but also mendelian violations across different </a:t>
            </a:r>
            <a:r>
              <a:rPr lang="en-US" dirty="0" err="1"/>
              <a:t>var</a:t>
            </a:r>
            <a:r>
              <a:rPr lang="en-US" dirty="0"/>
              <a:t> call systems. The ones that violated, remove them from the VCF.</a:t>
            </a:r>
          </a:p>
          <a:p>
            <a:endParaRPr lang="en-US" dirty="0"/>
          </a:p>
          <a:p>
            <a:endParaRPr lang="en-US" dirty="0"/>
          </a:p>
          <a:p>
            <a:r>
              <a:rPr lang="en-US" dirty="0"/>
              <a:t>(Need to make the graphic more clear. Lee or Sam could help)</a:t>
            </a:r>
          </a:p>
        </p:txBody>
      </p:sp>
      <p:sp>
        <p:nvSpPr>
          <p:cNvPr id="4" name="Slide Number Placeholder 3"/>
          <p:cNvSpPr>
            <a:spLocks noGrp="1"/>
          </p:cNvSpPr>
          <p:nvPr>
            <p:ph type="sldNum" sz="quarter" idx="10"/>
          </p:nvPr>
        </p:nvSpPr>
        <p:spPr/>
        <p:txBody>
          <a:bodyPr/>
          <a:lstStyle/>
          <a:p>
            <a:fld id="{C131890F-1779-4A45-B147-0D1AFE57565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r>
              <a:rPr lang="en-US" dirty="0"/>
              <a:t>Start with the Mole. Mole = egg that has no DNA. Fertilized by sperm. Sperm DNA duplicates and grows tissue. The tissue is haploid (no DNA from egg). Human genome but only haploid so much easier to </a:t>
            </a:r>
            <a:r>
              <a:rPr lang="en-US" dirty="0" err="1"/>
              <a:t>cal</a:t>
            </a:r>
            <a:r>
              <a:rPr lang="en-US" dirty="0"/>
              <a:t> since there are not heterozygous sites. This tissue was sequenced and it was done with long read </a:t>
            </a:r>
            <a:r>
              <a:rPr lang="en-US" dirty="0" err="1"/>
              <a:t>dna</a:t>
            </a:r>
            <a:r>
              <a:rPr lang="en-US" dirty="0"/>
              <a:t> sequencing technology. Since tissue is haploid, its much easier to call with long range. </a:t>
            </a:r>
          </a:p>
          <a:p>
            <a:endParaRPr lang="en-US" dirty="0"/>
          </a:p>
          <a:p>
            <a:r>
              <a:rPr lang="en-US" dirty="0"/>
              <a:t>From two of these haploid tissues, we were able to create a DIPLOID synthetically. We knew the </a:t>
            </a:r>
            <a:r>
              <a:rPr lang="en-US" dirty="0" err="1"/>
              <a:t>haplod</a:t>
            </a:r>
            <a:r>
              <a:rPr lang="en-US" dirty="0"/>
              <a:t> sequences of each and then construct a heterozygous seeming genome where you know the truth data for each of the parental chromosomes.</a:t>
            </a:r>
          </a:p>
          <a:p>
            <a:endParaRPr lang="en-US" dirty="0"/>
          </a:p>
          <a:p>
            <a:r>
              <a:rPr lang="en-US" dirty="0"/>
              <a:t>Has no dependence on the Illumina technology so an interesting truth set. </a:t>
            </a:r>
          </a:p>
        </p:txBody>
      </p:sp>
      <p:sp>
        <p:nvSpPr>
          <p:cNvPr id="4" name="Slide Number Placeholder 3"/>
          <p:cNvSpPr>
            <a:spLocks noGrp="1"/>
          </p:cNvSpPr>
          <p:nvPr>
            <p:ph type="sldNum" sz="quarter" idx="10"/>
          </p:nvPr>
        </p:nvSpPr>
        <p:spPr/>
        <p:txBody>
          <a:bodyPr/>
          <a:lstStyle/>
          <a:p>
            <a:fld id="{C131890F-1779-4A45-B147-0D1AFE575655}" type="slidenum">
              <a:rPr lang="en-US" smtClean="0"/>
              <a:pPr/>
              <a:t>9</a:t>
            </a:fld>
            <a:endParaRPr lang="en-US"/>
          </a:p>
        </p:txBody>
      </p:sp>
    </p:spTree>
    <p:extLst>
      <p:ext uri="{BB962C8B-B14F-4D97-AF65-F5344CB8AC3E}">
        <p14:creationId xmlns:p14="http://schemas.microsoft.com/office/powerpoint/2010/main" val="3689257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oftware.broadinstitute.org/gatk/" TargetMode="External"/><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hyperlink" Target="http://software.broadinstitute.org/gatk/" TargetMode="Externa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oftware.broadinstitute.org/gatk/" TargetMode="External"/><Relationship Id="rId2" Type="http://schemas.openxmlformats.org/officeDocument/2006/relationships/image" Target="../media/image6.emf"/><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hyperlink" Target="http://software.broadinstitute.org/gatk/" TargetMode="Externa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hyperlink" Target="http://software.broadinstitute.org/gatk/" TargetMode="Externa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hyperlink" Target="http://software.broadinstitute.org/gatk/" TargetMode="External"/><Relationship Id="rId5" Type="http://schemas.openxmlformats.org/officeDocument/2006/relationships/image" Target="../media/image5.emf"/><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477256-39F2-3B42-9688-07123B417DFA}" type="datetimeFigureOut">
              <a:rPr lang="en-US" smtClean="0"/>
              <a:pPr/>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13152-55AD-B34A-9E7C-6AF81C569761}" type="slidenum">
              <a:rPr lang="en-US" smtClean="0"/>
              <a:pPr/>
              <a:t>‹#›</a:t>
            </a:fld>
            <a:endParaRPr lang="en-US"/>
          </a:p>
        </p:txBody>
      </p:sp>
      <p:pic>
        <p:nvPicPr>
          <p:cNvPr id="8" name="Picture 7">
            <a:extLst>
              <a:ext uri="{FF2B5EF4-FFF2-40B4-BE49-F238E27FC236}">
                <a16:creationId xmlns:a16="http://schemas.microsoft.com/office/drawing/2014/main" id="{8B012324-9E44-2142-A1E2-DDFD61F7986B}"/>
              </a:ext>
            </a:extLst>
          </p:cNvPr>
          <p:cNvPicPr>
            <a:picLocks noChangeAspect="1"/>
          </p:cNvPicPr>
          <p:nvPr userDrawn="1"/>
        </p:nvPicPr>
        <p:blipFill>
          <a:blip r:embed="rId2"/>
          <a:stretch>
            <a:fillRect/>
          </a:stretch>
        </p:blipFill>
        <p:spPr>
          <a:xfrm>
            <a:off x="0" y="5352"/>
            <a:ext cx="9144000" cy="5138148"/>
          </a:xfrm>
          <a:prstGeom prst="rect">
            <a:avLst/>
          </a:prstGeom>
        </p:spPr>
      </p:pic>
      <p:sp>
        <p:nvSpPr>
          <p:cNvPr id="9" name="Rectangle 8">
            <a:extLst>
              <a:ext uri="{FF2B5EF4-FFF2-40B4-BE49-F238E27FC236}">
                <a16:creationId xmlns:a16="http://schemas.microsoft.com/office/drawing/2014/main" id="{08775D34-54BD-494F-827B-2ACC906E84A1}"/>
              </a:ext>
            </a:extLst>
          </p:cNvPr>
          <p:cNvSpPr/>
          <p:nvPr userDrawn="1"/>
        </p:nvSpPr>
        <p:spPr>
          <a:xfrm>
            <a:off x="2854801" y="4652553"/>
            <a:ext cx="3634328" cy="307777"/>
          </a:xfrm>
          <a:prstGeom prst="rect">
            <a:avLst/>
          </a:prstGeom>
        </p:spPr>
        <p:txBody>
          <a:bodyPr wrap="none">
            <a:spAutoFit/>
          </a:bodyPr>
          <a:lstStyle/>
          <a:p>
            <a:pPr defTabSz="914400" eaLnBrk="0" fontAlgn="base" hangingPunct="0">
              <a:spcBef>
                <a:spcPct val="0"/>
              </a:spcBef>
              <a:spcAft>
                <a:spcPct val="0"/>
              </a:spcAft>
            </a:pPr>
            <a:r>
              <a:rPr lang="en-US" sz="1400" dirty="0">
                <a:solidFill>
                  <a:schemeClr val="bg1"/>
                </a:solidFill>
                <a:latin typeface="Century Gothic" pitchFamily="27" charset="0"/>
                <a:hlinkClick r:id="rId3">
                  <a:extLst>
                    <a:ext uri="{A12FA001-AC4F-418D-AE19-62706E023703}">
                      <ahyp:hlinkClr xmlns:ahyp="http://schemas.microsoft.com/office/drawing/2018/hyperlinkcolor" val="tx"/>
                    </a:ext>
                  </a:extLst>
                </a:hlinkClick>
              </a:rPr>
              <a:t>http://software.broadinstitute.org/gatk/</a:t>
            </a:r>
            <a:endParaRPr lang="en-US" sz="1400" dirty="0">
              <a:solidFill>
                <a:schemeClr val="bg1"/>
              </a:solidFill>
              <a:latin typeface="Century Gothic" pitchFamily="27" charset="0"/>
            </a:endParaRPr>
          </a:p>
        </p:txBody>
      </p:sp>
      <p:pic>
        <p:nvPicPr>
          <p:cNvPr id="10" name="Picture 9">
            <a:extLst>
              <a:ext uri="{FF2B5EF4-FFF2-40B4-BE49-F238E27FC236}">
                <a16:creationId xmlns:a16="http://schemas.microsoft.com/office/drawing/2014/main" id="{70DBC105-8071-AB46-ACAF-7133DB084A96}"/>
              </a:ext>
            </a:extLst>
          </p:cNvPr>
          <p:cNvPicPr>
            <a:picLocks noChangeAspect="1"/>
          </p:cNvPicPr>
          <p:nvPr userDrawn="1"/>
        </p:nvPicPr>
        <p:blipFill>
          <a:blip r:embed="rId4"/>
          <a:stretch>
            <a:fillRect/>
          </a:stretch>
        </p:blipFill>
        <p:spPr>
          <a:xfrm>
            <a:off x="289839" y="4625014"/>
            <a:ext cx="1245998" cy="315080"/>
          </a:xfrm>
          <a:prstGeom prst="rect">
            <a:avLst/>
          </a:prstGeom>
        </p:spPr>
      </p:pic>
      <p:pic>
        <p:nvPicPr>
          <p:cNvPr id="11" name="Picture 10">
            <a:extLst>
              <a:ext uri="{FF2B5EF4-FFF2-40B4-BE49-F238E27FC236}">
                <a16:creationId xmlns:a16="http://schemas.microsoft.com/office/drawing/2014/main" id="{398F7671-B72C-1747-9811-332B77E9F03C}"/>
              </a:ext>
            </a:extLst>
          </p:cNvPr>
          <p:cNvPicPr>
            <a:picLocks noChangeAspect="1"/>
          </p:cNvPicPr>
          <p:nvPr userDrawn="1"/>
        </p:nvPicPr>
        <p:blipFill>
          <a:blip r:embed="rId5"/>
          <a:stretch>
            <a:fillRect/>
          </a:stretch>
        </p:blipFill>
        <p:spPr>
          <a:xfrm>
            <a:off x="285627" y="348063"/>
            <a:ext cx="1518256" cy="503242"/>
          </a:xfrm>
          <a:prstGeom prst="rect">
            <a:avLst/>
          </a:prstGeom>
        </p:spPr>
      </p:pic>
      <p:sp>
        <p:nvSpPr>
          <p:cNvPr id="12" name="Title 1">
            <a:extLst>
              <a:ext uri="{FF2B5EF4-FFF2-40B4-BE49-F238E27FC236}">
                <a16:creationId xmlns:a16="http://schemas.microsoft.com/office/drawing/2014/main" id="{ACC45A7A-0FF6-A842-90F5-96BF1D2030B5}"/>
              </a:ext>
            </a:extLst>
          </p:cNvPr>
          <p:cNvSpPr>
            <a:spLocks noGrp="1"/>
          </p:cNvSpPr>
          <p:nvPr>
            <p:ph type="ctrTitle"/>
          </p:nvPr>
        </p:nvSpPr>
        <p:spPr>
          <a:xfrm>
            <a:off x="685800" y="1600502"/>
            <a:ext cx="7772400" cy="1102519"/>
          </a:xfrm>
        </p:spPr>
        <p:txBody>
          <a:bodyPr/>
          <a:lstStyle>
            <a:lvl1pPr>
              <a:defRPr baseline="0">
                <a:solidFill>
                  <a:schemeClr val="bg1"/>
                </a:solidFill>
              </a:defRPr>
            </a:lvl1pPr>
          </a:lstStyle>
          <a:p>
            <a:r>
              <a:rPr lang="en-US" dirty="0"/>
              <a:t>Click to edit Master title style</a:t>
            </a:r>
          </a:p>
        </p:txBody>
      </p:sp>
      <p:sp>
        <p:nvSpPr>
          <p:cNvPr id="13" name="Subtitle 2">
            <a:extLst>
              <a:ext uri="{FF2B5EF4-FFF2-40B4-BE49-F238E27FC236}">
                <a16:creationId xmlns:a16="http://schemas.microsoft.com/office/drawing/2014/main" id="{28FC9B83-354F-2642-B0E4-BB745A6D9BDD}"/>
              </a:ext>
            </a:extLst>
          </p:cNvPr>
          <p:cNvSpPr>
            <a:spLocks noGrp="1"/>
          </p:cNvSpPr>
          <p:nvPr>
            <p:ph type="subTitle" idx="1"/>
          </p:nvPr>
        </p:nvSpPr>
        <p:spPr>
          <a:xfrm>
            <a:off x="1371600" y="2917326"/>
            <a:ext cx="6400800" cy="131445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20935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477256-39F2-3B42-9688-07123B417DFA}" type="datetimeFigureOut">
              <a:rPr lang="en-US" smtClean="0"/>
              <a:pPr/>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13152-55AD-B34A-9E7C-6AF81C569761}" type="slidenum">
              <a:rPr lang="en-US" smtClean="0"/>
              <a:pPr/>
              <a:t>‹#›</a:t>
            </a:fld>
            <a:endParaRPr lang="en-US"/>
          </a:p>
        </p:txBody>
      </p:sp>
      <p:pic>
        <p:nvPicPr>
          <p:cNvPr id="7" name="Picture 2" descr="broadslide-topbanner_2011_mas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9001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p:cNvSpPr>
            <a:spLocks noGrp="1"/>
          </p:cNvSpPr>
          <p:nvPr>
            <p:ph type="title"/>
          </p:nvPr>
        </p:nvSpPr>
        <p:spPr>
          <a:xfrm>
            <a:off x="457200" y="205979"/>
            <a:ext cx="8229600" cy="557208"/>
          </a:xfrm>
        </p:spPr>
        <p:txBody>
          <a:bodyPr>
            <a:noAutofit/>
          </a:bodyPr>
          <a:lstStyle>
            <a:lvl1pPr>
              <a:defRPr sz="36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82700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477256-39F2-3B42-9688-07123B417DFA}" type="datetimeFigureOut">
              <a:rPr lang="en-US" smtClean="0"/>
              <a:pPr/>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13152-55AD-B34A-9E7C-6AF81C569761}" type="slidenum">
              <a:rPr lang="en-US" smtClean="0"/>
              <a:pPr/>
              <a:t>‹#›</a:t>
            </a:fld>
            <a:endParaRPr lang="en-US"/>
          </a:p>
        </p:txBody>
      </p:sp>
    </p:spTree>
    <p:extLst>
      <p:ext uri="{BB962C8B-B14F-4D97-AF65-F5344CB8AC3E}">
        <p14:creationId xmlns:p14="http://schemas.microsoft.com/office/powerpoint/2010/main" val="3626672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477256-39F2-3B42-9688-07123B417DFA}" type="datetimeFigureOut">
              <a:rPr lang="en-US" smtClean="0"/>
              <a:pPr/>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13152-55AD-B34A-9E7C-6AF81C569761}" type="slidenum">
              <a:rPr lang="en-US" smtClean="0"/>
              <a:pPr/>
              <a:t>‹#›</a:t>
            </a:fld>
            <a:endParaRPr lang="en-US"/>
          </a:p>
        </p:txBody>
      </p:sp>
      <p:pic>
        <p:nvPicPr>
          <p:cNvPr id="10" name="Picture 9">
            <a:extLst>
              <a:ext uri="{FF2B5EF4-FFF2-40B4-BE49-F238E27FC236}">
                <a16:creationId xmlns:a16="http://schemas.microsoft.com/office/drawing/2014/main" id="{696B1791-934D-454C-B160-B7727E0DF7C3}"/>
              </a:ext>
            </a:extLst>
          </p:cNvPr>
          <p:cNvPicPr>
            <a:picLocks noChangeAspect="1"/>
          </p:cNvPicPr>
          <p:nvPr userDrawn="1"/>
        </p:nvPicPr>
        <p:blipFill>
          <a:blip r:embed="rId2"/>
          <a:stretch>
            <a:fillRect/>
          </a:stretch>
        </p:blipFill>
        <p:spPr>
          <a:xfrm>
            <a:off x="0" y="2"/>
            <a:ext cx="9144000" cy="900114"/>
          </a:xfrm>
          <a:prstGeom prst="rect">
            <a:avLst/>
          </a:prstGeom>
        </p:spPr>
      </p:pic>
      <p:sp>
        <p:nvSpPr>
          <p:cNvPr id="11" name="Title 1">
            <a:extLst>
              <a:ext uri="{FF2B5EF4-FFF2-40B4-BE49-F238E27FC236}">
                <a16:creationId xmlns:a16="http://schemas.microsoft.com/office/drawing/2014/main" id="{B1B9DC80-96FE-5D4F-8DE9-126F8DABC730}"/>
              </a:ext>
            </a:extLst>
          </p:cNvPr>
          <p:cNvSpPr>
            <a:spLocks noGrp="1"/>
          </p:cNvSpPr>
          <p:nvPr>
            <p:ph type="title"/>
          </p:nvPr>
        </p:nvSpPr>
        <p:spPr>
          <a:xfrm>
            <a:off x="1888760" y="205981"/>
            <a:ext cx="6798039" cy="557208"/>
          </a:xfrm>
        </p:spPr>
        <p:txBody>
          <a:bodyPr>
            <a:noAutofit/>
          </a:bodyPr>
          <a:lstStyle>
            <a:lvl1pPr algn="l">
              <a:defRPr sz="3600" baseline="0">
                <a:solidFill>
                  <a:srgbClr val="FFFFFF"/>
                </a:solidFill>
              </a:defRPr>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72CEE31-3C0B-B24B-B7D8-4AB28A9C2BA2}"/>
              </a:ext>
            </a:extLst>
          </p:cNvPr>
          <p:cNvPicPr>
            <a:picLocks noChangeAspect="1"/>
          </p:cNvPicPr>
          <p:nvPr userDrawn="1"/>
        </p:nvPicPr>
        <p:blipFill>
          <a:blip r:embed="rId3"/>
          <a:stretch>
            <a:fillRect/>
          </a:stretch>
        </p:blipFill>
        <p:spPr>
          <a:xfrm>
            <a:off x="404734" y="275531"/>
            <a:ext cx="1346683" cy="446372"/>
          </a:xfrm>
          <a:prstGeom prst="rect">
            <a:avLst/>
          </a:prstGeom>
        </p:spPr>
      </p:pic>
      <p:pic>
        <p:nvPicPr>
          <p:cNvPr id="13" name="Picture 12">
            <a:extLst>
              <a:ext uri="{FF2B5EF4-FFF2-40B4-BE49-F238E27FC236}">
                <a16:creationId xmlns:a16="http://schemas.microsoft.com/office/drawing/2014/main" id="{A2353DD2-7FA9-374B-BFDC-ED659B774735}"/>
              </a:ext>
            </a:extLst>
          </p:cNvPr>
          <p:cNvPicPr>
            <a:picLocks noChangeAspect="1"/>
          </p:cNvPicPr>
          <p:nvPr userDrawn="1"/>
        </p:nvPicPr>
        <p:blipFill>
          <a:blip r:embed="rId4"/>
          <a:stretch>
            <a:fillRect/>
          </a:stretch>
        </p:blipFill>
        <p:spPr>
          <a:xfrm>
            <a:off x="419724" y="4764947"/>
            <a:ext cx="914400" cy="276161"/>
          </a:xfrm>
          <a:prstGeom prst="rect">
            <a:avLst/>
          </a:prstGeom>
        </p:spPr>
      </p:pic>
      <p:sp>
        <p:nvSpPr>
          <p:cNvPr id="14" name="Rectangle 13">
            <a:extLst>
              <a:ext uri="{FF2B5EF4-FFF2-40B4-BE49-F238E27FC236}">
                <a16:creationId xmlns:a16="http://schemas.microsoft.com/office/drawing/2014/main" id="{4680CDA4-F3D7-9146-9376-966AD70744F6}"/>
              </a:ext>
            </a:extLst>
          </p:cNvPr>
          <p:cNvSpPr/>
          <p:nvPr userDrawn="1"/>
        </p:nvSpPr>
        <p:spPr>
          <a:xfrm>
            <a:off x="3229130" y="4794887"/>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5">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155444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D92E14-A11C-5D42-96FA-A63385F7FE2C}"/>
              </a:ext>
            </a:extLst>
          </p:cNvPr>
          <p:cNvPicPr>
            <a:picLocks noChangeAspect="1"/>
          </p:cNvPicPr>
          <p:nvPr userDrawn="1"/>
        </p:nvPicPr>
        <p:blipFill>
          <a:blip r:embed="rId2"/>
          <a:stretch>
            <a:fillRect/>
          </a:stretch>
        </p:blipFill>
        <p:spPr>
          <a:xfrm>
            <a:off x="0" y="3314700"/>
            <a:ext cx="9144000" cy="1828800"/>
          </a:xfrm>
          <a:prstGeom prst="rect">
            <a:avLst/>
          </a:prstGeom>
        </p:spPr>
      </p:pic>
      <p:sp>
        <p:nvSpPr>
          <p:cNvPr id="10" name="Rectangle 9">
            <a:extLst>
              <a:ext uri="{FF2B5EF4-FFF2-40B4-BE49-F238E27FC236}">
                <a16:creationId xmlns:a16="http://schemas.microsoft.com/office/drawing/2014/main" id="{BE90FCA4-2146-5A40-9CB6-A4426205BE30}"/>
              </a:ext>
            </a:extLst>
          </p:cNvPr>
          <p:cNvSpPr/>
          <p:nvPr userDrawn="1"/>
        </p:nvSpPr>
        <p:spPr>
          <a:xfrm>
            <a:off x="2854801" y="4649877"/>
            <a:ext cx="3634328" cy="307777"/>
          </a:xfrm>
          <a:prstGeom prst="rect">
            <a:avLst/>
          </a:prstGeom>
        </p:spPr>
        <p:txBody>
          <a:bodyPr wrap="none">
            <a:spAutoFit/>
          </a:bodyPr>
          <a:lstStyle/>
          <a:p>
            <a:pPr defTabSz="914400" eaLnBrk="0" fontAlgn="base" hangingPunct="0">
              <a:spcBef>
                <a:spcPct val="0"/>
              </a:spcBef>
              <a:spcAft>
                <a:spcPct val="0"/>
              </a:spcAft>
            </a:pPr>
            <a:r>
              <a:rPr lang="en-US" sz="1400" dirty="0">
                <a:solidFill>
                  <a:schemeClr val="bg1"/>
                </a:solidFill>
                <a:latin typeface="Century Gothic" pitchFamily="27" charset="0"/>
                <a:hlinkClick r:id="rId3">
                  <a:extLst>
                    <a:ext uri="{A12FA001-AC4F-418D-AE19-62706E023703}">
                      <ahyp:hlinkClr xmlns:ahyp="http://schemas.microsoft.com/office/drawing/2018/hyperlinkcolor" val="tx"/>
                    </a:ext>
                  </a:extLst>
                </a:hlinkClick>
              </a:rPr>
              <a:t>http://software.broadinstitute.org/gatk/</a:t>
            </a:r>
            <a:endParaRPr lang="en-US" sz="1400" dirty="0">
              <a:solidFill>
                <a:schemeClr val="bg1"/>
              </a:solidFill>
              <a:latin typeface="Century Gothic" pitchFamily="27" charset="0"/>
            </a:endParaRPr>
          </a:p>
        </p:txBody>
      </p:sp>
      <p:pic>
        <p:nvPicPr>
          <p:cNvPr id="11" name="Picture 10">
            <a:extLst>
              <a:ext uri="{FF2B5EF4-FFF2-40B4-BE49-F238E27FC236}">
                <a16:creationId xmlns:a16="http://schemas.microsoft.com/office/drawing/2014/main" id="{B76405FC-A162-1B47-80C8-96BBF7FE51CA}"/>
              </a:ext>
            </a:extLst>
          </p:cNvPr>
          <p:cNvPicPr>
            <a:picLocks noChangeAspect="1"/>
          </p:cNvPicPr>
          <p:nvPr userDrawn="1"/>
        </p:nvPicPr>
        <p:blipFill>
          <a:blip r:embed="rId4"/>
          <a:stretch>
            <a:fillRect/>
          </a:stretch>
        </p:blipFill>
        <p:spPr>
          <a:xfrm>
            <a:off x="289839" y="4622338"/>
            <a:ext cx="1245998" cy="315080"/>
          </a:xfrm>
          <a:prstGeom prst="rect">
            <a:avLst/>
          </a:prstGeom>
        </p:spPr>
      </p:pic>
      <p:pic>
        <p:nvPicPr>
          <p:cNvPr id="12" name="Picture 11">
            <a:extLst>
              <a:ext uri="{FF2B5EF4-FFF2-40B4-BE49-F238E27FC236}">
                <a16:creationId xmlns:a16="http://schemas.microsoft.com/office/drawing/2014/main" id="{1314A0E2-3F3F-EF40-A42F-B89188F0CAD2}"/>
              </a:ext>
            </a:extLst>
          </p:cNvPr>
          <p:cNvPicPr>
            <a:picLocks noChangeAspect="1"/>
          </p:cNvPicPr>
          <p:nvPr userDrawn="1"/>
        </p:nvPicPr>
        <p:blipFill>
          <a:blip r:embed="rId5"/>
          <a:stretch>
            <a:fillRect/>
          </a:stretch>
        </p:blipFill>
        <p:spPr>
          <a:xfrm>
            <a:off x="404734" y="275529"/>
            <a:ext cx="1346683" cy="446372"/>
          </a:xfrm>
          <a:prstGeom prst="rect">
            <a:avLst/>
          </a:prstGeom>
        </p:spPr>
      </p:pic>
      <p:sp>
        <p:nvSpPr>
          <p:cNvPr id="2" name="Title 1"/>
          <p:cNvSpPr>
            <a:spLocks noGrp="1"/>
          </p:cNvSpPr>
          <p:nvPr>
            <p:ph type="title"/>
          </p:nvPr>
        </p:nvSpPr>
        <p:spPr>
          <a:xfrm>
            <a:off x="722313" y="3305176"/>
            <a:ext cx="7772400" cy="1021556"/>
          </a:xfrm>
        </p:spPr>
        <p:txBody>
          <a:bodyPr anchor="t"/>
          <a:lstStyle>
            <a:lvl1pPr algn="l">
              <a:defRPr sz="40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477256-39F2-3B42-9688-07123B417DFA}" type="datetimeFigureOut">
              <a:rPr lang="en-US" smtClean="0"/>
              <a:pPr/>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13152-55AD-B34A-9E7C-6AF81C569761}" type="slidenum">
              <a:rPr lang="en-US" smtClean="0"/>
              <a:pPr/>
              <a:t>‹#›</a:t>
            </a:fld>
            <a:endParaRPr lang="en-US"/>
          </a:p>
        </p:txBody>
      </p:sp>
    </p:spTree>
    <p:extLst>
      <p:ext uri="{BB962C8B-B14F-4D97-AF65-F5344CB8AC3E}">
        <p14:creationId xmlns:p14="http://schemas.microsoft.com/office/powerpoint/2010/main" val="375726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68110"/>
            <a:ext cx="4038600" cy="2545556"/>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68110"/>
            <a:ext cx="4038600" cy="2545556"/>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477256-39F2-3B42-9688-07123B417DFA}" type="datetimeFigureOut">
              <a:rPr lang="en-US" smtClean="0"/>
              <a:pPr/>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13152-55AD-B34A-9E7C-6AF81C569761}" type="slidenum">
              <a:rPr lang="en-US" smtClean="0"/>
              <a:pPr/>
              <a:t>‹#›</a:t>
            </a:fld>
            <a:endParaRPr lang="en-US"/>
          </a:p>
        </p:txBody>
      </p:sp>
      <p:pic>
        <p:nvPicPr>
          <p:cNvPr id="9" name="Picture 8">
            <a:extLst>
              <a:ext uri="{FF2B5EF4-FFF2-40B4-BE49-F238E27FC236}">
                <a16:creationId xmlns:a16="http://schemas.microsoft.com/office/drawing/2014/main" id="{289A9835-C5A4-EA45-9223-E730DBB068BD}"/>
              </a:ext>
            </a:extLst>
          </p:cNvPr>
          <p:cNvPicPr>
            <a:picLocks noChangeAspect="1"/>
          </p:cNvPicPr>
          <p:nvPr userDrawn="1"/>
        </p:nvPicPr>
        <p:blipFill>
          <a:blip r:embed="rId2"/>
          <a:stretch>
            <a:fillRect/>
          </a:stretch>
        </p:blipFill>
        <p:spPr>
          <a:xfrm>
            <a:off x="0" y="2"/>
            <a:ext cx="9144000" cy="900114"/>
          </a:xfrm>
          <a:prstGeom prst="rect">
            <a:avLst/>
          </a:prstGeom>
        </p:spPr>
      </p:pic>
      <p:sp>
        <p:nvSpPr>
          <p:cNvPr id="10" name="Title 1">
            <a:extLst>
              <a:ext uri="{FF2B5EF4-FFF2-40B4-BE49-F238E27FC236}">
                <a16:creationId xmlns:a16="http://schemas.microsoft.com/office/drawing/2014/main" id="{BC59D6DD-44A0-9B4E-B80D-38639C36CC4E}"/>
              </a:ext>
            </a:extLst>
          </p:cNvPr>
          <p:cNvSpPr>
            <a:spLocks noGrp="1"/>
          </p:cNvSpPr>
          <p:nvPr>
            <p:ph type="title"/>
          </p:nvPr>
        </p:nvSpPr>
        <p:spPr>
          <a:xfrm>
            <a:off x="1888760" y="205981"/>
            <a:ext cx="6798039" cy="557208"/>
          </a:xfrm>
        </p:spPr>
        <p:txBody>
          <a:bodyPr>
            <a:noAutofit/>
          </a:bodyPr>
          <a:lstStyle>
            <a:lvl1pPr algn="l">
              <a:defRPr sz="3600" baseline="0">
                <a:solidFill>
                  <a:srgbClr val="FFFFFF"/>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0E5F1B39-204A-104B-A451-2D03D9A6C9CB}"/>
              </a:ext>
            </a:extLst>
          </p:cNvPr>
          <p:cNvPicPr>
            <a:picLocks noChangeAspect="1"/>
          </p:cNvPicPr>
          <p:nvPr userDrawn="1"/>
        </p:nvPicPr>
        <p:blipFill>
          <a:blip r:embed="rId3"/>
          <a:stretch>
            <a:fillRect/>
          </a:stretch>
        </p:blipFill>
        <p:spPr>
          <a:xfrm>
            <a:off x="404734" y="275531"/>
            <a:ext cx="1346683" cy="446372"/>
          </a:xfrm>
          <a:prstGeom prst="rect">
            <a:avLst/>
          </a:prstGeom>
        </p:spPr>
      </p:pic>
      <p:pic>
        <p:nvPicPr>
          <p:cNvPr id="12" name="Picture 11">
            <a:extLst>
              <a:ext uri="{FF2B5EF4-FFF2-40B4-BE49-F238E27FC236}">
                <a16:creationId xmlns:a16="http://schemas.microsoft.com/office/drawing/2014/main" id="{9237D035-7276-3545-8473-105509809C15}"/>
              </a:ext>
            </a:extLst>
          </p:cNvPr>
          <p:cNvPicPr>
            <a:picLocks noChangeAspect="1"/>
          </p:cNvPicPr>
          <p:nvPr userDrawn="1"/>
        </p:nvPicPr>
        <p:blipFill>
          <a:blip r:embed="rId4"/>
          <a:stretch>
            <a:fillRect/>
          </a:stretch>
        </p:blipFill>
        <p:spPr>
          <a:xfrm>
            <a:off x="419724" y="4764947"/>
            <a:ext cx="914400" cy="276161"/>
          </a:xfrm>
          <a:prstGeom prst="rect">
            <a:avLst/>
          </a:prstGeom>
        </p:spPr>
      </p:pic>
      <p:sp>
        <p:nvSpPr>
          <p:cNvPr id="13" name="Rectangle 12">
            <a:extLst>
              <a:ext uri="{FF2B5EF4-FFF2-40B4-BE49-F238E27FC236}">
                <a16:creationId xmlns:a16="http://schemas.microsoft.com/office/drawing/2014/main" id="{783B71AF-17A9-B94E-B958-00060ABC5BEF}"/>
              </a:ext>
            </a:extLst>
          </p:cNvPr>
          <p:cNvSpPr/>
          <p:nvPr userDrawn="1"/>
        </p:nvSpPr>
        <p:spPr>
          <a:xfrm>
            <a:off x="3229130" y="4794887"/>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5">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3270259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477256-39F2-3B42-9688-07123B417DFA}" type="datetimeFigureOut">
              <a:rPr lang="en-US" smtClean="0"/>
              <a:pPr/>
              <a:t>6/26/19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D13152-55AD-B34A-9E7C-6AF81C569761}" type="slidenum">
              <a:rPr lang="en-US" smtClean="0"/>
              <a:pPr/>
              <a:t>‹#›</a:t>
            </a:fld>
            <a:endParaRPr lang="en-US"/>
          </a:p>
        </p:txBody>
      </p:sp>
      <p:pic>
        <p:nvPicPr>
          <p:cNvPr id="12" name="Picture 11">
            <a:extLst>
              <a:ext uri="{FF2B5EF4-FFF2-40B4-BE49-F238E27FC236}">
                <a16:creationId xmlns:a16="http://schemas.microsoft.com/office/drawing/2014/main" id="{823E2464-CD9E-5C42-9D23-AFDC1E4B6878}"/>
              </a:ext>
            </a:extLst>
          </p:cNvPr>
          <p:cNvPicPr>
            <a:picLocks noChangeAspect="1"/>
          </p:cNvPicPr>
          <p:nvPr userDrawn="1"/>
        </p:nvPicPr>
        <p:blipFill>
          <a:blip r:embed="rId2"/>
          <a:stretch>
            <a:fillRect/>
          </a:stretch>
        </p:blipFill>
        <p:spPr>
          <a:xfrm>
            <a:off x="0" y="2"/>
            <a:ext cx="9144000" cy="900114"/>
          </a:xfrm>
          <a:prstGeom prst="rect">
            <a:avLst/>
          </a:prstGeom>
        </p:spPr>
      </p:pic>
      <p:sp>
        <p:nvSpPr>
          <p:cNvPr id="13" name="Title 1">
            <a:extLst>
              <a:ext uri="{FF2B5EF4-FFF2-40B4-BE49-F238E27FC236}">
                <a16:creationId xmlns:a16="http://schemas.microsoft.com/office/drawing/2014/main" id="{AEE283CD-DD22-9D4A-A279-9C8221719626}"/>
              </a:ext>
            </a:extLst>
          </p:cNvPr>
          <p:cNvSpPr>
            <a:spLocks noGrp="1"/>
          </p:cNvSpPr>
          <p:nvPr>
            <p:ph type="title"/>
          </p:nvPr>
        </p:nvSpPr>
        <p:spPr>
          <a:xfrm>
            <a:off x="1888760" y="205981"/>
            <a:ext cx="6798039" cy="557208"/>
          </a:xfrm>
        </p:spPr>
        <p:txBody>
          <a:bodyPr>
            <a:noAutofit/>
          </a:bodyPr>
          <a:lstStyle>
            <a:lvl1pPr algn="l">
              <a:defRPr sz="3600" baseline="0">
                <a:solidFill>
                  <a:srgbClr val="FFFFFF"/>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51F06A5-212F-724B-AE46-FAE8E6FCA128}"/>
              </a:ext>
            </a:extLst>
          </p:cNvPr>
          <p:cNvPicPr>
            <a:picLocks noChangeAspect="1"/>
          </p:cNvPicPr>
          <p:nvPr userDrawn="1"/>
        </p:nvPicPr>
        <p:blipFill>
          <a:blip r:embed="rId3"/>
          <a:stretch>
            <a:fillRect/>
          </a:stretch>
        </p:blipFill>
        <p:spPr>
          <a:xfrm>
            <a:off x="404734" y="275531"/>
            <a:ext cx="1346683" cy="446372"/>
          </a:xfrm>
          <a:prstGeom prst="rect">
            <a:avLst/>
          </a:prstGeom>
        </p:spPr>
      </p:pic>
      <p:pic>
        <p:nvPicPr>
          <p:cNvPr id="15" name="Picture 14">
            <a:extLst>
              <a:ext uri="{FF2B5EF4-FFF2-40B4-BE49-F238E27FC236}">
                <a16:creationId xmlns:a16="http://schemas.microsoft.com/office/drawing/2014/main" id="{91B4900C-C286-9244-A6F1-4EF12BDF1ED1}"/>
              </a:ext>
            </a:extLst>
          </p:cNvPr>
          <p:cNvPicPr>
            <a:picLocks noChangeAspect="1"/>
          </p:cNvPicPr>
          <p:nvPr userDrawn="1"/>
        </p:nvPicPr>
        <p:blipFill>
          <a:blip r:embed="rId4"/>
          <a:stretch>
            <a:fillRect/>
          </a:stretch>
        </p:blipFill>
        <p:spPr>
          <a:xfrm>
            <a:off x="419724" y="4764947"/>
            <a:ext cx="914400" cy="276161"/>
          </a:xfrm>
          <a:prstGeom prst="rect">
            <a:avLst/>
          </a:prstGeom>
        </p:spPr>
      </p:pic>
      <p:sp>
        <p:nvSpPr>
          <p:cNvPr id="16" name="Rectangle 15">
            <a:extLst>
              <a:ext uri="{FF2B5EF4-FFF2-40B4-BE49-F238E27FC236}">
                <a16:creationId xmlns:a16="http://schemas.microsoft.com/office/drawing/2014/main" id="{B2CBDD41-D67F-5346-9D2A-257A2B382F68}"/>
              </a:ext>
            </a:extLst>
          </p:cNvPr>
          <p:cNvSpPr/>
          <p:nvPr userDrawn="1"/>
        </p:nvSpPr>
        <p:spPr>
          <a:xfrm>
            <a:off x="3229130" y="4794887"/>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5">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8028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477256-39F2-3B42-9688-07123B417DFA}" type="datetimeFigureOut">
              <a:rPr lang="en-US" smtClean="0"/>
              <a:pPr/>
              <a:t>6/26/19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D13152-55AD-B34A-9E7C-6AF81C569761}" type="slidenum">
              <a:rPr lang="en-US" smtClean="0"/>
              <a:pPr/>
              <a:t>‹#›</a:t>
            </a:fld>
            <a:endParaRPr lang="en-US"/>
          </a:p>
        </p:txBody>
      </p:sp>
      <p:sp>
        <p:nvSpPr>
          <p:cNvPr id="7" name="Title 1"/>
          <p:cNvSpPr>
            <a:spLocks noGrp="1"/>
          </p:cNvSpPr>
          <p:nvPr>
            <p:ph type="title"/>
          </p:nvPr>
        </p:nvSpPr>
        <p:spPr>
          <a:xfrm>
            <a:off x="457200" y="205979"/>
            <a:ext cx="8229600" cy="557208"/>
          </a:xfrm>
        </p:spPr>
        <p:txBody>
          <a:bodyPr>
            <a:noAutofit/>
          </a:bodyPr>
          <a:lstStyle>
            <a:lvl1pPr>
              <a:defRPr sz="36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58619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477256-39F2-3B42-9688-07123B417DFA}" type="datetimeFigureOut">
              <a:rPr lang="en-US" smtClean="0"/>
              <a:pPr/>
              <a:t>6/26/19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D13152-55AD-B34A-9E7C-6AF81C569761}" type="slidenum">
              <a:rPr lang="en-US" smtClean="0"/>
              <a:pPr/>
              <a:t>‹#›</a:t>
            </a:fld>
            <a:endParaRPr lang="en-US"/>
          </a:p>
        </p:txBody>
      </p:sp>
      <p:pic>
        <p:nvPicPr>
          <p:cNvPr id="5" name="Picture 8" descr="Broad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7402" y="5865814"/>
            <a:ext cx="2035175" cy="59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Content Placeholder 21"/>
          <p:cNvSpPr>
            <a:spLocks noGrp="1"/>
          </p:cNvSpPr>
          <p:nvPr>
            <p:ph sz="quarter" idx="13"/>
          </p:nvPr>
        </p:nvSpPr>
        <p:spPr>
          <a:xfrm>
            <a:off x="434236" y="3066146"/>
            <a:ext cx="4785379" cy="1512975"/>
          </a:xfrm>
          <a:prstGeom prst="rect">
            <a:avLst/>
          </a:prstGeom>
        </p:spPr>
        <p:txBody>
          <a:bodyPr vert="horz" lIns="0" tIns="0" rIns="0" bIns="0">
            <a:normAutofit/>
          </a:bodyPr>
          <a:lstStyle>
            <a:lvl1pPr marL="0" indent="0" algn="l">
              <a:spcBef>
                <a:spcPts val="0"/>
              </a:spcBef>
              <a:buNone/>
              <a:defRPr sz="2000" baseline="0">
                <a:solidFill>
                  <a:schemeClr val="tx1">
                    <a:lumMod val="50000"/>
                    <a:lumOff val="50000"/>
                  </a:schemeClr>
                </a:solidFill>
                <a:ea typeface="Calibri"/>
              </a:defRPr>
            </a:lvl1pPr>
            <a:lvl2pPr>
              <a:buNone/>
              <a:defRPr/>
            </a:lvl2pPr>
            <a:lvl3pPr>
              <a:buNone/>
              <a:defRPr/>
            </a:lvl3pPr>
            <a:lvl4pPr>
              <a:buNone/>
              <a:defRPr/>
            </a:lvl4pPr>
            <a:lvl5pPr>
              <a:buNone/>
              <a:defRPr/>
            </a:lvl5pPr>
          </a:lstStyle>
          <a:p>
            <a:pPr lvl="0"/>
            <a:r>
              <a:rPr lang="en-US"/>
              <a:t>Click to edit Master text styles</a:t>
            </a:r>
          </a:p>
        </p:txBody>
      </p:sp>
      <p:sp>
        <p:nvSpPr>
          <p:cNvPr id="7" name="Title 6"/>
          <p:cNvSpPr>
            <a:spLocks noGrp="1"/>
          </p:cNvSpPr>
          <p:nvPr>
            <p:ph type="title"/>
          </p:nvPr>
        </p:nvSpPr>
        <p:spPr>
          <a:xfrm>
            <a:off x="434236" y="1499841"/>
            <a:ext cx="4776681" cy="1533965"/>
          </a:xfrm>
          <a:prstGeom prst="rect">
            <a:avLst/>
          </a:prstGeom>
        </p:spPr>
        <p:txBody>
          <a:bodyPr vert="horz" lIns="0" tIns="0" rIns="0" bIns="0">
            <a:normAutofit/>
          </a:bodyPr>
          <a:lstStyle>
            <a:lvl1pPr algn="l">
              <a:lnSpc>
                <a:spcPts val="4400"/>
              </a:lnSpc>
              <a:defRPr sz="3200" kern="1400" spc="-40">
                <a:solidFill>
                  <a:srgbClr val="00609F"/>
                </a:solidFill>
                <a:ea typeface="Calibri"/>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B61F91B-C9E5-6C46-AAF4-14C732EB5724}"/>
              </a:ext>
            </a:extLst>
          </p:cNvPr>
          <p:cNvPicPr>
            <a:picLocks noChangeAspect="1"/>
          </p:cNvPicPr>
          <p:nvPr userDrawn="1"/>
        </p:nvPicPr>
        <p:blipFill>
          <a:blip r:embed="rId3"/>
          <a:stretch>
            <a:fillRect/>
          </a:stretch>
        </p:blipFill>
        <p:spPr>
          <a:xfrm>
            <a:off x="0" y="2"/>
            <a:ext cx="9144000" cy="900114"/>
          </a:xfrm>
          <a:prstGeom prst="rect">
            <a:avLst/>
          </a:prstGeom>
        </p:spPr>
      </p:pic>
      <p:sp>
        <p:nvSpPr>
          <p:cNvPr id="10" name="Title 1">
            <a:extLst>
              <a:ext uri="{FF2B5EF4-FFF2-40B4-BE49-F238E27FC236}">
                <a16:creationId xmlns:a16="http://schemas.microsoft.com/office/drawing/2014/main" id="{9E5C5169-9864-4545-A5A1-8651B6BDEA75}"/>
              </a:ext>
            </a:extLst>
          </p:cNvPr>
          <p:cNvSpPr txBox="1">
            <a:spLocks/>
          </p:cNvSpPr>
          <p:nvPr userDrawn="1"/>
        </p:nvSpPr>
        <p:spPr>
          <a:xfrm>
            <a:off x="1888760" y="205981"/>
            <a:ext cx="6798039" cy="55720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baseline="0">
                <a:solidFill>
                  <a:srgbClr val="FFFFFF"/>
                </a:solidFill>
                <a:latin typeface="+mj-lt"/>
                <a:ea typeface="+mj-ea"/>
                <a:cs typeface="+mj-cs"/>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06FE2073-4C08-BF40-870B-2505B6E0870E}"/>
              </a:ext>
            </a:extLst>
          </p:cNvPr>
          <p:cNvPicPr>
            <a:picLocks noChangeAspect="1"/>
          </p:cNvPicPr>
          <p:nvPr userDrawn="1"/>
        </p:nvPicPr>
        <p:blipFill>
          <a:blip r:embed="rId4"/>
          <a:stretch>
            <a:fillRect/>
          </a:stretch>
        </p:blipFill>
        <p:spPr>
          <a:xfrm>
            <a:off x="404734" y="275531"/>
            <a:ext cx="1346683" cy="446372"/>
          </a:xfrm>
          <a:prstGeom prst="rect">
            <a:avLst/>
          </a:prstGeom>
        </p:spPr>
      </p:pic>
      <p:pic>
        <p:nvPicPr>
          <p:cNvPr id="12" name="Picture 11">
            <a:extLst>
              <a:ext uri="{FF2B5EF4-FFF2-40B4-BE49-F238E27FC236}">
                <a16:creationId xmlns:a16="http://schemas.microsoft.com/office/drawing/2014/main" id="{64455E40-ED40-814E-9DC6-3DB9F042323F}"/>
              </a:ext>
            </a:extLst>
          </p:cNvPr>
          <p:cNvPicPr>
            <a:picLocks noChangeAspect="1"/>
          </p:cNvPicPr>
          <p:nvPr userDrawn="1"/>
        </p:nvPicPr>
        <p:blipFill>
          <a:blip r:embed="rId5"/>
          <a:stretch>
            <a:fillRect/>
          </a:stretch>
        </p:blipFill>
        <p:spPr>
          <a:xfrm>
            <a:off x="419724" y="4764947"/>
            <a:ext cx="914400" cy="276161"/>
          </a:xfrm>
          <a:prstGeom prst="rect">
            <a:avLst/>
          </a:prstGeom>
        </p:spPr>
      </p:pic>
      <p:sp>
        <p:nvSpPr>
          <p:cNvPr id="13" name="Rectangle 12">
            <a:extLst>
              <a:ext uri="{FF2B5EF4-FFF2-40B4-BE49-F238E27FC236}">
                <a16:creationId xmlns:a16="http://schemas.microsoft.com/office/drawing/2014/main" id="{1EBE76A0-AD05-A544-B135-963974EE5106}"/>
              </a:ext>
            </a:extLst>
          </p:cNvPr>
          <p:cNvSpPr/>
          <p:nvPr userDrawn="1"/>
        </p:nvSpPr>
        <p:spPr>
          <a:xfrm>
            <a:off x="3229130" y="4794887"/>
            <a:ext cx="2648482" cy="246221"/>
          </a:xfrm>
          <a:prstGeom prst="rect">
            <a:avLst/>
          </a:prstGeom>
        </p:spPr>
        <p:txBody>
          <a:bodyPr wrap="none">
            <a:spAutoFit/>
          </a:bodyPr>
          <a:lstStyle/>
          <a:p>
            <a:pPr defTabSz="914400" eaLnBrk="0" fontAlgn="base" hangingPunct="0">
              <a:spcBef>
                <a:spcPct val="0"/>
              </a:spcBef>
              <a:spcAft>
                <a:spcPct val="0"/>
              </a:spcAft>
            </a:pPr>
            <a:r>
              <a:rPr lang="en-US" sz="1000" baseline="0" dirty="0">
                <a:solidFill>
                  <a:schemeClr val="tx2"/>
                </a:solidFill>
                <a:latin typeface="Century Gothic" pitchFamily="27" charset="0"/>
                <a:hlinkClick r:id="rId6">
                  <a:extLst>
                    <a:ext uri="{A12FA001-AC4F-418D-AE19-62706E023703}">
                      <ahyp:hlinkClr xmlns:ahyp="http://schemas.microsoft.com/office/drawing/2018/hyperlinkcolor" val="tx"/>
                    </a:ext>
                  </a:extLst>
                </a:hlinkClick>
              </a:rPr>
              <a:t>http://software.broadinstitute.org/gatk/</a:t>
            </a:r>
            <a:endParaRPr lang="en-US" sz="1000" baseline="0" dirty="0">
              <a:solidFill>
                <a:schemeClr val="tx2"/>
              </a:solidFill>
              <a:latin typeface="Century Gothic" pitchFamily="27" charset="0"/>
            </a:endParaRPr>
          </a:p>
        </p:txBody>
      </p:sp>
    </p:spTree>
    <p:extLst>
      <p:ext uri="{BB962C8B-B14F-4D97-AF65-F5344CB8AC3E}">
        <p14:creationId xmlns:p14="http://schemas.microsoft.com/office/powerpoint/2010/main" val="4209730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477256-39F2-3B42-9688-07123B417DFA}" type="datetimeFigureOut">
              <a:rPr lang="en-US" smtClean="0"/>
              <a:pPr/>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13152-55AD-B34A-9E7C-6AF81C569761}" type="slidenum">
              <a:rPr lang="en-US" smtClean="0"/>
              <a:pPr/>
              <a:t>‹#›</a:t>
            </a:fld>
            <a:endParaRPr lang="en-US"/>
          </a:p>
        </p:txBody>
      </p:sp>
    </p:spTree>
    <p:extLst>
      <p:ext uri="{BB962C8B-B14F-4D97-AF65-F5344CB8AC3E}">
        <p14:creationId xmlns:p14="http://schemas.microsoft.com/office/powerpoint/2010/main" val="4112140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477256-39F2-3B42-9688-07123B417DFA}" type="datetimeFigureOut">
              <a:rPr lang="en-US" smtClean="0"/>
              <a:pPr/>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13152-55AD-B34A-9E7C-6AF81C569761}" type="slidenum">
              <a:rPr lang="en-US" smtClean="0"/>
              <a:pPr/>
              <a:t>‹#›</a:t>
            </a:fld>
            <a:endParaRPr lang="en-US"/>
          </a:p>
        </p:txBody>
      </p:sp>
    </p:spTree>
    <p:extLst>
      <p:ext uri="{BB962C8B-B14F-4D97-AF65-F5344CB8AC3E}">
        <p14:creationId xmlns:p14="http://schemas.microsoft.com/office/powerpoint/2010/main" val="1078833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D477256-39F2-3B42-9688-07123B417DFA}" type="datetimeFigureOut">
              <a:rPr lang="en-US" smtClean="0"/>
              <a:pPr/>
              <a:t>6/26/19</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FD13152-55AD-B34A-9E7C-6AF81C569761}" type="slidenum">
              <a:rPr lang="en-US" smtClean="0"/>
              <a:pPr/>
              <a:t>‹#›</a:t>
            </a:fld>
            <a:endParaRPr lang="en-US"/>
          </a:p>
        </p:txBody>
      </p:sp>
    </p:spTree>
    <p:extLst>
      <p:ext uri="{BB962C8B-B14F-4D97-AF65-F5344CB8AC3E}">
        <p14:creationId xmlns:p14="http://schemas.microsoft.com/office/powerpoint/2010/main" val="1105760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842" y="1597819"/>
            <a:ext cx="8448842" cy="1102519"/>
          </a:xfrm>
        </p:spPr>
        <p:txBody>
          <a:bodyPr>
            <a:normAutofit/>
          </a:bodyPr>
          <a:lstStyle/>
          <a:p>
            <a:r>
              <a:rPr lang="en-US" dirty="0"/>
              <a:t>Variant Filtering</a:t>
            </a:r>
          </a:p>
        </p:txBody>
      </p:sp>
      <p:sp>
        <p:nvSpPr>
          <p:cNvPr id="3" name="Subtitle 2"/>
          <p:cNvSpPr>
            <a:spLocks noGrp="1"/>
          </p:cNvSpPr>
          <p:nvPr>
            <p:ph type="subTitle" idx="4294967295"/>
          </p:nvPr>
        </p:nvSpPr>
        <p:spPr>
          <a:xfrm>
            <a:off x="1371600" y="3060700"/>
            <a:ext cx="6400800" cy="1168400"/>
          </a:xfrm>
        </p:spPr>
        <p:txBody>
          <a:bodyPr>
            <a:normAutofit/>
          </a:bodyPr>
          <a:lstStyle/>
          <a:p>
            <a:pPr marL="0" indent="0" algn="ctr">
              <a:lnSpc>
                <a:spcPct val="70000"/>
              </a:lnSpc>
              <a:buNone/>
            </a:pPr>
            <a:r>
              <a:rPr lang="en-US" sz="2800" dirty="0">
                <a:solidFill>
                  <a:schemeClr val="bg1"/>
                </a:solidFill>
              </a:rPr>
              <a:t>Assigning accurate confidence scores to each putative mutation call</a:t>
            </a:r>
          </a:p>
        </p:txBody>
      </p:sp>
      <p:sp>
        <p:nvSpPr>
          <p:cNvPr id="6" name="Rectangle 5"/>
          <p:cNvSpPr/>
          <p:nvPr/>
        </p:nvSpPr>
        <p:spPr>
          <a:xfrm>
            <a:off x="0" y="0"/>
            <a:ext cx="9144000" cy="66675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dirty="0"/>
          </a:p>
        </p:txBody>
      </p:sp>
      <p:sp>
        <p:nvSpPr>
          <p:cNvPr id="9" name="Title 3"/>
          <p:cNvSpPr txBox="1">
            <a:spLocks/>
          </p:cNvSpPr>
          <p:nvPr/>
        </p:nvSpPr>
        <p:spPr>
          <a:xfrm>
            <a:off x="1813686" y="166678"/>
            <a:ext cx="6250813" cy="838297"/>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a:solidFill>
                  <a:schemeClr val="bg1"/>
                </a:solidFill>
              </a:rPr>
              <a:t>GATK Best Practices for Variant Discovery</a:t>
            </a:r>
          </a:p>
        </p:txBody>
      </p:sp>
    </p:spTree>
    <p:extLst>
      <p:ext uri="{BB962C8B-B14F-4D97-AF65-F5344CB8AC3E}">
        <p14:creationId xmlns:p14="http://schemas.microsoft.com/office/powerpoint/2010/main" val="2586200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813686" y="165100"/>
            <a:ext cx="7330314" cy="668744"/>
          </a:xfrm>
          <a:noFill/>
        </p:spPr>
        <p:txBody>
          <a:bodyPr>
            <a:normAutofit/>
          </a:bodyPr>
          <a:lstStyle/>
          <a:p>
            <a:r>
              <a:rPr lang="en-US" sz="2200" dirty="0">
                <a:solidFill>
                  <a:srgbClr val="FFFFFF"/>
                </a:solidFill>
                <a:latin typeface="Stone Sans Sem ITC TT Semi"/>
              </a:rPr>
              <a:t>Gaussian Mixture Models for Variant Scoring (VQSR)</a:t>
            </a:r>
          </a:p>
        </p:txBody>
      </p:sp>
      <p:sp>
        <p:nvSpPr>
          <p:cNvPr id="4" name="TextBox 3"/>
          <p:cNvSpPr txBox="1"/>
          <p:nvPr/>
        </p:nvSpPr>
        <p:spPr>
          <a:xfrm>
            <a:off x="4973559" y="3947750"/>
            <a:ext cx="3849999" cy="276999"/>
          </a:xfrm>
          <a:prstGeom prst="rect">
            <a:avLst/>
          </a:prstGeom>
          <a:noFill/>
        </p:spPr>
        <p:txBody>
          <a:bodyPr wrap="square" rtlCol="0">
            <a:spAutoFit/>
          </a:bodyPr>
          <a:lstStyle/>
          <a:p>
            <a:pPr algn="r"/>
            <a:r>
              <a:rPr lang="en-US" sz="1200" dirty="0"/>
              <a:t>Modified from </a:t>
            </a:r>
            <a:r>
              <a:rPr lang="en-US" sz="1200" dirty="0" err="1"/>
              <a:t>DePristo</a:t>
            </a:r>
            <a:r>
              <a:rPr lang="en-US" sz="1200" dirty="0"/>
              <a:t> et al. Nature Genetics. 2011</a:t>
            </a:r>
          </a:p>
        </p:txBody>
      </p:sp>
      <p:pic>
        <p:nvPicPr>
          <p:cNvPr id="3" name="Picture 2"/>
          <p:cNvPicPr>
            <a:picLocks noChangeAspect="1"/>
          </p:cNvPicPr>
          <p:nvPr/>
        </p:nvPicPr>
        <p:blipFill>
          <a:blip r:embed="rId3"/>
          <a:stretch>
            <a:fillRect/>
          </a:stretch>
        </p:blipFill>
        <p:spPr>
          <a:xfrm>
            <a:off x="4775199" y="1615890"/>
            <a:ext cx="4048359" cy="2331860"/>
          </a:xfrm>
          <a:prstGeom prst="rect">
            <a:avLst/>
          </a:prstGeom>
        </p:spPr>
      </p:pic>
      <p:sp>
        <p:nvSpPr>
          <p:cNvPr id="5" name="TextBox 4"/>
          <p:cNvSpPr txBox="1"/>
          <p:nvPr/>
        </p:nvSpPr>
        <p:spPr>
          <a:xfrm>
            <a:off x="888981" y="1128598"/>
            <a:ext cx="3576753" cy="369332"/>
          </a:xfrm>
          <a:prstGeom prst="rect">
            <a:avLst/>
          </a:prstGeom>
          <a:noFill/>
        </p:spPr>
        <p:txBody>
          <a:bodyPr wrap="square" rtlCol="0">
            <a:spAutoFit/>
          </a:bodyPr>
          <a:lstStyle/>
          <a:p>
            <a:r>
              <a:rPr lang="en-US" b="1" dirty="0"/>
              <a:t>Model trained on validated VCF</a:t>
            </a:r>
          </a:p>
        </p:txBody>
      </p:sp>
      <p:sp>
        <p:nvSpPr>
          <p:cNvPr id="8" name="TextBox 7"/>
          <p:cNvSpPr txBox="1"/>
          <p:nvPr/>
        </p:nvSpPr>
        <p:spPr>
          <a:xfrm>
            <a:off x="5291943" y="1128598"/>
            <a:ext cx="3100919" cy="369332"/>
          </a:xfrm>
          <a:prstGeom prst="rect">
            <a:avLst/>
          </a:prstGeom>
          <a:noFill/>
        </p:spPr>
        <p:txBody>
          <a:bodyPr wrap="square" rtlCol="0">
            <a:spAutoFit/>
          </a:bodyPr>
          <a:lstStyle/>
          <a:p>
            <a:pPr algn="ctr"/>
            <a:r>
              <a:rPr lang="en-US" b="1" dirty="0"/>
              <a:t>Model applied to new SNPs</a:t>
            </a:r>
          </a:p>
        </p:txBody>
      </p:sp>
      <p:grpSp>
        <p:nvGrpSpPr>
          <p:cNvPr id="6" name="Group 5"/>
          <p:cNvGrpSpPr/>
          <p:nvPr/>
        </p:nvGrpSpPr>
        <p:grpSpPr>
          <a:xfrm>
            <a:off x="558782" y="1615890"/>
            <a:ext cx="3906953" cy="2331860"/>
            <a:chOff x="17347" y="1476190"/>
            <a:chExt cx="4388575" cy="2331860"/>
          </a:xfrm>
        </p:grpSpPr>
        <p:pic>
          <p:nvPicPr>
            <p:cNvPr id="2" name="Picture 1"/>
            <p:cNvPicPr>
              <a:picLocks noChangeAspect="1"/>
            </p:cNvPicPr>
            <p:nvPr/>
          </p:nvPicPr>
          <p:blipFill>
            <a:blip r:embed="rId4"/>
            <a:stretch>
              <a:fillRect/>
            </a:stretch>
          </p:blipFill>
          <p:spPr>
            <a:xfrm>
              <a:off x="17347" y="1476190"/>
              <a:ext cx="4388575" cy="2331860"/>
            </a:xfrm>
            <a:prstGeom prst="rect">
              <a:avLst/>
            </a:prstGeom>
          </p:spPr>
        </p:pic>
        <p:cxnSp>
          <p:nvCxnSpPr>
            <p:cNvPr id="9" name="Straight Connector 8"/>
            <p:cNvCxnSpPr/>
            <p:nvPr/>
          </p:nvCxnSpPr>
          <p:spPr>
            <a:xfrm flipV="1">
              <a:off x="2122058" y="2508589"/>
              <a:ext cx="114300" cy="4953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2122058" y="2918164"/>
              <a:ext cx="1168400" cy="85725"/>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1028701" y="4385508"/>
            <a:ext cx="7794857" cy="400110"/>
          </a:xfrm>
          <a:prstGeom prst="rect">
            <a:avLst/>
          </a:prstGeom>
        </p:spPr>
        <p:txBody>
          <a:bodyPr wrap="square">
            <a:spAutoFit/>
          </a:bodyPr>
          <a:lstStyle/>
          <a:p>
            <a:pPr algn="ctr"/>
            <a:r>
              <a:rPr lang="en-US" sz="2000" b="1" dirty="0"/>
              <a:t>Fit Gaussians in annotation space to positive and negative variants</a:t>
            </a:r>
          </a:p>
        </p:txBody>
      </p:sp>
      <p:sp>
        <p:nvSpPr>
          <p:cNvPr id="12" name="Rectangle 11">
            <a:extLst>
              <a:ext uri="{FF2B5EF4-FFF2-40B4-BE49-F238E27FC236}">
                <a16:creationId xmlns:a16="http://schemas.microsoft.com/office/drawing/2014/main" id="{679EF1F3-BB78-7749-B550-03027C9F4E16}"/>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364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58380ED1-8D98-2C47-BCF2-B0920B231F7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1834378" y="149671"/>
            <a:ext cx="7309621" cy="648479"/>
          </a:xfrm>
          <a:noFill/>
        </p:spPr>
        <p:txBody>
          <a:bodyPr>
            <a:normAutofit/>
          </a:bodyPr>
          <a:lstStyle/>
          <a:p>
            <a:r>
              <a:rPr lang="en-US" sz="2400" dirty="0">
                <a:solidFill>
                  <a:srgbClr val="FFFFFF"/>
                </a:solidFill>
                <a:latin typeface="Calibri"/>
                <a:cs typeface="Calibri"/>
              </a:rPr>
              <a:t>DNA Sequence Context Matters</a:t>
            </a:r>
          </a:p>
        </p:txBody>
      </p:sp>
      <p:pic>
        <p:nvPicPr>
          <p:cNvPr id="8" name="Picture 7" descr="Screenshot 2019-03-21 19.1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616" y="921856"/>
            <a:ext cx="7522308" cy="4223618"/>
          </a:xfrm>
          <a:prstGeom prst="rect">
            <a:avLst/>
          </a:prstGeom>
        </p:spPr>
      </p:pic>
    </p:spTree>
    <p:extLst>
      <p:ext uri="{BB962C8B-B14F-4D97-AF65-F5344CB8AC3E}">
        <p14:creationId xmlns:p14="http://schemas.microsoft.com/office/powerpoint/2010/main" val="3887737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58380ED1-8D98-2C47-BCF2-B0920B231F7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1834378" y="149671"/>
            <a:ext cx="7309621" cy="648479"/>
          </a:xfrm>
          <a:noFill/>
        </p:spPr>
        <p:txBody>
          <a:bodyPr>
            <a:normAutofit fontScale="90000"/>
          </a:bodyPr>
          <a:lstStyle/>
          <a:p>
            <a:r>
              <a:rPr lang="en-US" sz="2400" dirty="0">
                <a:solidFill>
                  <a:srgbClr val="FFFFFF"/>
                </a:solidFill>
                <a:latin typeface="Calibri"/>
                <a:cs typeface="Calibri"/>
              </a:rPr>
              <a:t>Encode DNA from the Reference Sequence as 1-Hot Tensor</a:t>
            </a:r>
          </a:p>
        </p:txBody>
      </p:sp>
      <p:pic>
        <p:nvPicPr>
          <p:cNvPr id="6" name="Picture 5"/>
          <p:cNvPicPr>
            <a:picLocks noChangeAspect="1"/>
          </p:cNvPicPr>
          <p:nvPr/>
        </p:nvPicPr>
        <p:blipFill>
          <a:blip r:embed="rId3"/>
          <a:stretch>
            <a:fillRect/>
          </a:stretch>
        </p:blipFill>
        <p:spPr>
          <a:xfrm>
            <a:off x="-1" y="1552514"/>
            <a:ext cx="9144000" cy="1621277"/>
          </a:xfrm>
          <a:prstGeom prst="rect">
            <a:avLst/>
          </a:prstGeom>
        </p:spPr>
      </p:pic>
    </p:spTree>
    <p:extLst>
      <p:ext uri="{BB962C8B-B14F-4D97-AF65-F5344CB8AC3E}">
        <p14:creationId xmlns:p14="http://schemas.microsoft.com/office/powerpoint/2010/main" val="2427483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58380ED1-8D98-2C47-BCF2-B0920B231F7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1834378" y="149671"/>
            <a:ext cx="7309621" cy="648479"/>
          </a:xfrm>
          <a:noFill/>
        </p:spPr>
        <p:txBody>
          <a:bodyPr>
            <a:normAutofit/>
          </a:bodyPr>
          <a:lstStyle/>
          <a:p>
            <a:r>
              <a:rPr lang="en-US" sz="2400" dirty="0">
                <a:solidFill>
                  <a:srgbClr val="FFFFFF"/>
                </a:solidFill>
                <a:latin typeface="Calibri"/>
                <a:cs typeface="Calibri"/>
              </a:rPr>
              <a:t>The Position Weight Matrix</a:t>
            </a:r>
          </a:p>
        </p:txBody>
      </p:sp>
      <p:pic>
        <p:nvPicPr>
          <p:cNvPr id="3" name="Picture 2"/>
          <p:cNvPicPr>
            <a:picLocks noChangeAspect="1"/>
          </p:cNvPicPr>
          <p:nvPr/>
        </p:nvPicPr>
        <p:blipFill>
          <a:blip r:embed="rId3"/>
          <a:stretch>
            <a:fillRect/>
          </a:stretch>
        </p:blipFill>
        <p:spPr>
          <a:xfrm>
            <a:off x="1626093" y="956929"/>
            <a:ext cx="1862077" cy="4064779"/>
          </a:xfrm>
          <a:prstGeom prst="rect">
            <a:avLst/>
          </a:prstGeom>
        </p:spPr>
      </p:pic>
      <p:sp>
        <p:nvSpPr>
          <p:cNvPr id="5" name="TextBox 4"/>
          <p:cNvSpPr txBox="1"/>
          <p:nvPr/>
        </p:nvSpPr>
        <p:spPr>
          <a:xfrm>
            <a:off x="103905" y="956929"/>
            <a:ext cx="1522188" cy="923330"/>
          </a:xfrm>
          <a:prstGeom prst="rect">
            <a:avLst/>
          </a:prstGeom>
          <a:noFill/>
        </p:spPr>
        <p:txBody>
          <a:bodyPr wrap="square" rtlCol="0">
            <a:spAutoFit/>
          </a:bodyPr>
          <a:lstStyle/>
          <a:p>
            <a:r>
              <a:rPr lang="en-US" dirty="0"/>
              <a:t>Multiple</a:t>
            </a:r>
          </a:p>
          <a:p>
            <a:r>
              <a:rPr lang="en-US" dirty="0"/>
              <a:t>Sequence</a:t>
            </a:r>
          </a:p>
          <a:p>
            <a:r>
              <a:rPr lang="en-US" dirty="0"/>
              <a:t>Alignment:</a:t>
            </a:r>
          </a:p>
        </p:txBody>
      </p:sp>
      <p:sp>
        <p:nvSpPr>
          <p:cNvPr id="9" name="TextBox 8"/>
          <p:cNvSpPr txBox="1"/>
          <p:nvPr/>
        </p:nvSpPr>
        <p:spPr>
          <a:xfrm>
            <a:off x="4175141" y="1057682"/>
            <a:ext cx="2344461" cy="369332"/>
          </a:xfrm>
          <a:prstGeom prst="rect">
            <a:avLst/>
          </a:prstGeom>
          <a:noFill/>
        </p:spPr>
        <p:txBody>
          <a:bodyPr wrap="square" rtlCol="0">
            <a:spAutoFit/>
          </a:bodyPr>
          <a:lstStyle/>
          <a:p>
            <a:r>
              <a:rPr lang="en-US" dirty="0"/>
              <a:t>Consensus Sequence:</a:t>
            </a:r>
          </a:p>
        </p:txBody>
      </p:sp>
      <p:sp>
        <p:nvSpPr>
          <p:cNvPr id="7" name="Rectangle 6"/>
          <p:cNvSpPr/>
          <p:nvPr/>
        </p:nvSpPr>
        <p:spPr>
          <a:xfrm>
            <a:off x="5347372" y="1427014"/>
            <a:ext cx="2561081" cy="1200329"/>
          </a:xfrm>
          <a:prstGeom prst="rect">
            <a:avLst/>
          </a:prstGeom>
        </p:spPr>
        <p:txBody>
          <a:bodyPr wrap="square">
            <a:spAutoFit/>
          </a:bodyPr>
          <a:lstStyle/>
          <a:p>
            <a:r>
              <a:rPr lang="is-IS" dirty="0"/>
              <a:t>010001100</a:t>
            </a:r>
          </a:p>
          <a:p>
            <a:r>
              <a:rPr lang="is-IS" dirty="0"/>
              <a:t>000000000</a:t>
            </a:r>
          </a:p>
          <a:p>
            <a:r>
              <a:rPr lang="is-IS" dirty="0"/>
              <a:t>001100010</a:t>
            </a:r>
          </a:p>
          <a:p>
            <a:r>
              <a:rPr lang="is-IS" dirty="0"/>
              <a:t>100010001</a:t>
            </a:r>
            <a:endParaRPr lang="en-US" dirty="0"/>
          </a:p>
        </p:txBody>
      </p:sp>
      <p:sp>
        <p:nvSpPr>
          <p:cNvPr id="11" name="TextBox 10"/>
          <p:cNvSpPr txBox="1"/>
          <p:nvPr/>
        </p:nvSpPr>
        <p:spPr>
          <a:xfrm>
            <a:off x="4213993" y="3836740"/>
            <a:ext cx="3127301" cy="369332"/>
          </a:xfrm>
          <a:prstGeom prst="rect">
            <a:avLst/>
          </a:prstGeom>
          <a:noFill/>
        </p:spPr>
        <p:txBody>
          <a:bodyPr wrap="square" rtlCol="0">
            <a:spAutoFit/>
          </a:bodyPr>
          <a:lstStyle/>
          <a:p>
            <a:r>
              <a:rPr lang="en-US" dirty="0"/>
              <a:t>Position Weight Matrix:</a:t>
            </a:r>
          </a:p>
        </p:txBody>
      </p:sp>
      <p:pic>
        <p:nvPicPr>
          <p:cNvPr id="8" name="Picture 7"/>
          <p:cNvPicPr>
            <a:picLocks noChangeAspect="1"/>
          </p:cNvPicPr>
          <p:nvPr/>
        </p:nvPicPr>
        <p:blipFill>
          <a:blip r:embed="rId4"/>
          <a:stretch>
            <a:fillRect/>
          </a:stretch>
        </p:blipFill>
        <p:spPr>
          <a:xfrm>
            <a:off x="5206725" y="4297806"/>
            <a:ext cx="3348016" cy="598271"/>
          </a:xfrm>
          <a:prstGeom prst="rect">
            <a:avLst/>
          </a:prstGeom>
        </p:spPr>
      </p:pic>
      <p:sp>
        <p:nvSpPr>
          <p:cNvPr id="14" name="TextBox 13"/>
          <p:cNvSpPr txBox="1"/>
          <p:nvPr/>
        </p:nvSpPr>
        <p:spPr>
          <a:xfrm>
            <a:off x="4213993" y="3021529"/>
            <a:ext cx="4844909" cy="646331"/>
          </a:xfrm>
          <a:prstGeom prst="rect">
            <a:avLst/>
          </a:prstGeom>
          <a:noFill/>
        </p:spPr>
        <p:txBody>
          <a:bodyPr wrap="square" rtlCol="0">
            <a:spAutoFit/>
          </a:bodyPr>
          <a:lstStyle/>
          <a:p>
            <a:r>
              <a:rPr lang="en-US" dirty="0"/>
              <a:t>Consensus throws away valuable information.</a:t>
            </a:r>
          </a:p>
          <a:p>
            <a:r>
              <a:rPr lang="en-US" dirty="0"/>
              <a:t>Tyranny of the majority!</a:t>
            </a:r>
          </a:p>
        </p:txBody>
      </p:sp>
    </p:spTree>
    <p:extLst>
      <p:ext uri="{BB962C8B-B14F-4D97-AF65-F5344CB8AC3E}">
        <p14:creationId xmlns:p14="http://schemas.microsoft.com/office/powerpoint/2010/main" val="236131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58380ED1-8D98-2C47-BCF2-B0920B231F7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1834378" y="149671"/>
            <a:ext cx="7309621" cy="648479"/>
          </a:xfrm>
          <a:noFill/>
        </p:spPr>
        <p:txBody>
          <a:bodyPr>
            <a:normAutofit fontScale="90000"/>
          </a:bodyPr>
          <a:lstStyle/>
          <a:p>
            <a:r>
              <a:rPr lang="en-US" sz="2400" dirty="0">
                <a:solidFill>
                  <a:srgbClr val="FFFFFF"/>
                </a:solidFill>
                <a:latin typeface="Calibri"/>
                <a:cs typeface="Calibri"/>
              </a:rPr>
              <a:t>Convolution with Position Weight Matrix is Motif Detection</a:t>
            </a:r>
          </a:p>
        </p:txBody>
      </p:sp>
      <p:pic>
        <p:nvPicPr>
          <p:cNvPr id="2" name="Picture 1"/>
          <p:cNvPicPr>
            <a:picLocks noChangeAspect="1"/>
          </p:cNvPicPr>
          <p:nvPr/>
        </p:nvPicPr>
        <p:blipFill>
          <a:blip r:embed="rId3"/>
          <a:stretch>
            <a:fillRect/>
          </a:stretch>
        </p:blipFill>
        <p:spPr>
          <a:xfrm>
            <a:off x="585401" y="521961"/>
            <a:ext cx="7382474" cy="4574668"/>
          </a:xfrm>
          <a:prstGeom prst="rect">
            <a:avLst/>
          </a:prstGeom>
        </p:spPr>
      </p:pic>
    </p:spTree>
    <p:extLst>
      <p:ext uri="{BB962C8B-B14F-4D97-AF65-F5344CB8AC3E}">
        <p14:creationId xmlns:p14="http://schemas.microsoft.com/office/powerpoint/2010/main" val="344216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58380ED1-8D98-2C47-BCF2-B0920B231F7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1834378" y="149671"/>
            <a:ext cx="7309621" cy="648479"/>
          </a:xfrm>
          <a:noFill/>
        </p:spPr>
        <p:txBody>
          <a:bodyPr>
            <a:normAutofit/>
          </a:bodyPr>
          <a:lstStyle/>
          <a:p>
            <a:r>
              <a:rPr lang="en-US" sz="2400" dirty="0">
                <a:cs typeface="Calibri"/>
              </a:rPr>
              <a:t>What does it Learn?</a:t>
            </a:r>
            <a:endParaRPr lang="en-US" sz="2400" dirty="0">
              <a:solidFill>
                <a:srgbClr val="FFFFFF"/>
              </a:solidFill>
              <a:latin typeface="Calibri"/>
              <a:cs typeface="Calibri"/>
            </a:endParaRPr>
          </a:p>
        </p:txBody>
      </p:sp>
      <p:pic>
        <p:nvPicPr>
          <p:cNvPr id="4" name="Picture 3" descr="Screenshot 2019-03-22 12.09.20.png"/>
          <p:cNvPicPr>
            <a:picLocks noChangeAspect="1"/>
          </p:cNvPicPr>
          <p:nvPr/>
        </p:nvPicPr>
        <p:blipFill rotWithShape="1">
          <a:blip r:embed="rId3">
            <a:extLst>
              <a:ext uri="{28A0092B-C50C-407E-A947-70E740481C1C}">
                <a14:useLocalDpi xmlns:a14="http://schemas.microsoft.com/office/drawing/2010/main" val="0"/>
              </a:ext>
            </a:extLst>
          </a:blip>
          <a:srcRect t="4474"/>
          <a:stretch/>
        </p:blipFill>
        <p:spPr>
          <a:xfrm>
            <a:off x="1561089" y="995818"/>
            <a:ext cx="5966547" cy="4147682"/>
          </a:xfrm>
          <a:prstGeom prst="rect">
            <a:avLst/>
          </a:prstGeom>
        </p:spPr>
      </p:pic>
    </p:spTree>
    <p:extLst>
      <p:ext uri="{BB962C8B-B14F-4D97-AF65-F5344CB8AC3E}">
        <p14:creationId xmlns:p14="http://schemas.microsoft.com/office/powerpoint/2010/main" val="4170714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58380ED1-8D98-2C47-BCF2-B0920B231F7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1834378" y="149671"/>
            <a:ext cx="7309621" cy="648479"/>
          </a:xfrm>
          <a:noFill/>
        </p:spPr>
        <p:txBody>
          <a:bodyPr>
            <a:normAutofit/>
          </a:bodyPr>
          <a:lstStyle/>
          <a:p>
            <a:r>
              <a:rPr lang="en-US" sz="2400" dirty="0">
                <a:cs typeface="Calibri"/>
              </a:rPr>
              <a:t>What does it Learn?</a:t>
            </a:r>
            <a:endParaRPr lang="en-US" sz="2400" dirty="0">
              <a:solidFill>
                <a:srgbClr val="FFFFFF"/>
              </a:solidFill>
              <a:latin typeface="Calibri"/>
              <a:cs typeface="Calibri"/>
            </a:endParaRPr>
          </a:p>
        </p:txBody>
      </p:sp>
      <p:pic>
        <p:nvPicPr>
          <p:cNvPr id="4" name="DNA_polyC_trim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2481" y="895359"/>
            <a:ext cx="12249556" cy="6890375"/>
          </a:xfrm>
          <a:prstGeom prst="rect">
            <a:avLst/>
          </a:prstGeom>
        </p:spPr>
      </p:pic>
    </p:spTree>
    <p:extLst>
      <p:ext uri="{BB962C8B-B14F-4D97-AF65-F5344CB8AC3E}">
        <p14:creationId xmlns:p14="http://schemas.microsoft.com/office/powerpoint/2010/main" val="14289368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58380ED1-8D98-2C47-BCF2-B0920B231F7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1834378" y="149671"/>
            <a:ext cx="7309621" cy="648479"/>
          </a:xfrm>
          <a:noFill/>
        </p:spPr>
        <p:txBody>
          <a:bodyPr>
            <a:normAutofit/>
          </a:bodyPr>
          <a:lstStyle/>
          <a:p>
            <a:r>
              <a:rPr lang="en-US" sz="2400" dirty="0">
                <a:solidFill>
                  <a:srgbClr val="FFFFFF"/>
                </a:solidFill>
                <a:latin typeface="Calibri"/>
                <a:cs typeface="Calibri"/>
              </a:rPr>
              <a:t>What does it Learn?</a:t>
            </a:r>
          </a:p>
        </p:txBody>
      </p:sp>
      <p:pic>
        <p:nvPicPr>
          <p:cNvPr id="5" name="dna_global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56082" y="858154"/>
            <a:ext cx="13627467" cy="7665449"/>
          </a:xfrm>
          <a:prstGeom prst="rect">
            <a:avLst/>
          </a:prstGeom>
        </p:spPr>
      </p:pic>
    </p:spTree>
    <p:extLst>
      <p:ext uri="{BB962C8B-B14F-4D97-AF65-F5344CB8AC3E}">
        <p14:creationId xmlns:p14="http://schemas.microsoft.com/office/powerpoint/2010/main" val="2070803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58380ED1-8D98-2C47-BCF2-B0920B231F7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1834378" y="149671"/>
            <a:ext cx="7309621" cy="648479"/>
          </a:xfrm>
          <a:noFill/>
        </p:spPr>
        <p:txBody>
          <a:bodyPr>
            <a:normAutofit/>
          </a:bodyPr>
          <a:lstStyle/>
          <a:p>
            <a:r>
              <a:rPr lang="en-US" sz="2400" dirty="0">
                <a:solidFill>
                  <a:srgbClr val="FFFFFF"/>
                </a:solidFill>
                <a:latin typeface="Calibri"/>
                <a:cs typeface="Calibri"/>
              </a:rPr>
              <a:t>Encoding the reads</a:t>
            </a:r>
          </a:p>
        </p:txBody>
      </p:sp>
      <p:pic>
        <p:nvPicPr>
          <p:cNvPr id="2" name="Picture 1"/>
          <p:cNvPicPr>
            <a:picLocks noChangeAspect="1"/>
          </p:cNvPicPr>
          <p:nvPr/>
        </p:nvPicPr>
        <p:blipFill>
          <a:blip r:embed="rId3"/>
          <a:stretch>
            <a:fillRect/>
          </a:stretch>
        </p:blipFill>
        <p:spPr>
          <a:xfrm>
            <a:off x="0" y="941725"/>
            <a:ext cx="5216436" cy="4154904"/>
          </a:xfrm>
          <a:prstGeom prst="rect">
            <a:avLst/>
          </a:prstGeom>
        </p:spPr>
      </p:pic>
      <p:pic>
        <p:nvPicPr>
          <p:cNvPr id="4" name="Picture 3"/>
          <p:cNvPicPr>
            <a:picLocks noChangeAspect="1"/>
          </p:cNvPicPr>
          <p:nvPr/>
        </p:nvPicPr>
        <p:blipFill>
          <a:blip r:embed="rId4"/>
          <a:stretch>
            <a:fillRect/>
          </a:stretch>
        </p:blipFill>
        <p:spPr>
          <a:xfrm>
            <a:off x="4714433" y="913981"/>
            <a:ext cx="5006003" cy="4182648"/>
          </a:xfrm>
          <a:prstGeom prst="rect">
            <a:avLst/>
          </a:prstGeom>
        </p:spPr>
      </p:pic>
    </p:spTree>
    <p:extLst>
      <p:ext uri="{BB962C8B-B14F-4D97-AF65-F5344CB8AC3E}">
        <p14:creationId xmlns:p14="http://schemas.microsoft.com/office/powerpoint/2010/main" val="405816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821242" y="189240"/>
            <a:ext cx="7322757" cy="621292"/>
          </a:xfrm>
          <a:noFill/>
        </p:spPr>
        <p:txBody>
          <a:bodyPr>
            <a:normAutofit/>
          </a:bodyPr>
          <a:lstStyle/>
          <a:p>
            <a:r>
              <a:rPr lang="en-US" sz="2400" dirty="0">
                <a:solidFill>
                  <a:srgbClr val="FFFFFF"/>
                </a:solidFill>
                <a:latin typeface="+mn-lt"/>
              </a:rPr>
              <a:t>The </a:t>
            </a:r>
            <a:r>
              <a:rPr lang="en-US" sz="2400" dirty="0">
                <a:latin typeface="+mn-lt"/>
              </a:rPr>
              <a:t>R</a:t>
            </a:r>
            <a:r>
              <a:rPr lang="en-US" sz="2400" dirty="0">
                <a:solidFill>
                  <a:srgbClr val="FFFFFF"/>
                </a:solidFill>
                <a:latin typeface="+mn-lt"/>
              </a:rPr>
              <a:t>ead Tensor</a:t>
            </a:r>
            <a:endParaRPr lang="en-US" sz="2400" b="1" dirty="0">
              <a:solidFill>
                <a:srgbClr val="FFFFFF"/>
              </a:solidFill>
              <a:latin typeface="+mn-lt"/>
            </a:endParaRPr>
          </a:p>
        </p:txBody>
      </p:sp>
      <p:pic>
        <p:nvPicPr>
          <p:cNvPr id="5" name="tensor_snp_big.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53538" y="1001458"/>
            <a:ext cx="6018290" cy="3835417"/>
          </a:xfrm>
          <a:prstGeom prst="rect">
            <a:avLst/>
          </a:prstGeom>
        </p:spPr>
      </p:pic>
    </p:spTree>
    <p:extLst>
      <p:ext uri="{BB962C8B-B14F-4D97-AF65-F5344CB8AC3E}">
        <p14:creationId xmlns:p14="http://schemas.microsoft.com/office/powerpoint/2010/main" val="3006471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21A70-2D7A-FC4D-BE8A-7C9D0E6F49A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813686" y="205979"/>
            <a:ext cx="6873114" cy="557208"/>
          </a:xfrm>
        </p:spPr>
        <p:txBody>
          <a:bodyPr/>
          <a:lstStyle/>
          <a:p>
            <a:r>
              <a:rPr lang="en-US" sz="2400" dirty="0"/>
              <a:t>Best Practices for </a:t>
            </a:r>
            <a:r>
              <a:rPr lang="en-US" sz="2400" dirty="0" err="1"/>
              <a:t>Germline</a:t>
            </a:r>
            <a:r>
              <a:rPr lang="en-US" sz="2400" dirty="0"/>
              <a:t> SNP &amp; INDEL Discovery</a:t>
            </a:r>
          </a:p>
        </p:txBody>
      </p:sp>
      <p:pic>
        <p:nvPicPr>
          <p:cNvPr id="5" name="Content Placeholder 4" descr="BP_germline_snps_indels_4.0.png"/>
          <p:cNvPicPr>
            <a:picLocks noGrp="1" noChangeAspect="1"/>
          </p:cNvPicPr>
          <p:nvPr>
            <p:ph idx="1"/>
          </p:nvPr>
        </p:nvPicPr>
        <p:blipFill>
          <a:blip r:embed="rId3">
            <a:extLst>
              <a:ext uri="{28A0092B-C50C-407E-A947-70E740481C1C}">
                <a14:useLocalDpi xmlns:a14="http://schemas.microsoft.com/office/drawing/2010/main" val="0"/>
              </a:ext>
            </a:extLst>
          </a:blip>
          <a:srcRect l="-5732" r="-5732"/>
          <a:stretch>
            <a:fillRect/>
          </a:stretch>
        </p:blipFill>
        <p:spPr>
          <a:xfrm>
            <a:off x="19367" y="1149350"/>
            <a:ext cx="9086685" cy="3747770"/>
          </a:xfrm>
          <a:prstGeom prst="rect">
            <a:avLst/>
          </a:prstGeom>
        </p:spPr>
      </p:pic>
    </p:spTree>
    <p:extLst>
      <p:ext uri="{BB962C8B-B14F-4D97-AF65-F5344CB8AC3E}">
        <p14:creationId xmlns:p14="http://schemas.microsoft.com/office/powerpoint/2010/main" val="334432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821242" y="189240"/>
            <a:ext cx="7322757" cy="621292"/>
          </a:xfrm>
          <a:noFill/>
        </p:spPr>
        <p:txBody>
          <a:bodyPr>
            <a:normAutofit/>
          </a:bodyPr>
          <a:lstStyle/>
          <a:p>
            <a:r>
              <a:rPr lang="en-US" sz="2400" dirty="0">
                <a:solidFill>
                  <a:srgbClr val="FFFFFF"/>
                </a:solidFill>
                <a:latin typeface="+mn-lt"/>
              </a:rPr>
              <a:t>G to A SNP with Surrounding </a:t>
            </a:r>
            <a:r>
              <a:rPr lang="en-US" sz="2400" dirty="0">
                <a:latin typeface="+mn-lt"/>
              </a:rPr>
              <a:t>C</a:t>
            </a:r>
            <a:r>
              <a:rPr lang="en-US" sz="2400" dirty="0">
                <a:solidFill>
                  <a:srgbClr val="FFFFFF"/>
                </a:solidFill>
                <a:latin typeface="+mn-lt"/>
              </a:rPr>
              <a:t>ontext</a:t>
            </a:r>
            <a:endParaRPr lang="en-US" sz="2400" b="1" dirty="0">
              <a:solidFill>
                <a:srgbClr val="FFFFFF"/>
              </a:solidFill>
              <a:latin typeface="+mn-lt"/>
            </a:endParaRPr>
          </a:p>
        </p:txBody>
      </p:sp>
      <p:pic>
        <p:nvPicPr>
          <p:cNvPr id="2" name="Picture 1"/>
          <p:cNvPicPr>
            <a:picLocks noChangeAspect="1"/>
          </p:cNvPicPr>
          <p:nvPr/>
        </p:nvPicPr>
        <p:blipFill>
          <a:blip r:embed="rId3"/>
          <a:stretch>
            <a:fillRect/>
          </a:stretch>
        </p:blipFill>
        <p:spPr>
          <a:xfrm>
            <a:off x="1983193" y="756844"/>
            <a:ext cx="5666843" cy="4404054"/>
          </a:xfrm>
          <a:prstGeom prst="rect">
            <a:avLst/>
          </a:prstGeom>
        </p:spPr>
      </p:pic>
    </p:spTree>
    <p:extLst>
      <p:ext uri="{BB962C8B-B14F-4D97-AF65-F5344CB8AC3E}">
        <p14:creationId xmlns:p14="http://schemas.microsoft.com/office/powerpoint/2010/main" val="2101652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821242" y="189240"/>
            <a:ext cx="7322757" cy="621292"/>
          </a:xfrm>
          <a:noFill/>
        </p:spPr>
        <p:txBody>
          <a:bodyPr>
            <a:normAutofit/>
          </a:bodyPr>
          <a:lstStyle/>
          <a:p>
            <a:r>
              <a:rPr lang="en-US" sz="2400" dirty="0">
                <a:solidFill>
                  <a:srgbClr val="FFFFFF"/>
                </a:solidFill>
                <a:latin typeface="+mn-lt"/>
              </a:rPr>
              <a:t>The </a:t>
            </a:r>
            <a:r>
              <a:rPr lang="en-US" sz="2400" dirty="0">
                <a:latin typeface="+mn-lt"/>
              </a:rPr>
              <a:t>R</a:t>
            </a:r>
            <a:r>
              <a:rPr lang="en-US" sz="2400" dirty="0">
                <a:solidFill>
                  <a:srgbClr val="FFFFFF"/>
                </a:solidFill>
                <a:latin typeface="+mn-lt"/>
              </a:rPr>
              <a:t>ead Tensor: INDELs</a:t>
            </a:r>
            <a:endParaRPr lang="en-US" sz="2400" b="1" dirty="0">
              <a:solidFill>
                <a:srgbClr val="FFFFFF"/>
              </a:solidFill>
              <a:latin typeface="+mn-lt"/>
            </a:endParaRPr>
          </a:p>
        </p:txBody>
      </p:sp>
      <p:pic>
        <p:nvPicPr>
          <p:cNvPr id="3" name="Picture 2"/>
          <p:cNvPicPr>
            <a:picLocks noChangeAspect="1"/>
          </p:cNvPicPr>
          <p:nvPr/>
        </p:nvPicPr>
        <p:blipFill>
          <a:blip r:embed="rId3"/>
          <a:stretch>
            <a:fillRect/>
          </a:stretch>
        </p:blipFill>
        <p:spPr>
          <a:xfrm>
            <a:off x="1139663" y="824330"/>
            <a:ext cx="6880093" cy="4319170"/>
          </a:xfrm>
          <a:prstGeom prst="rect">
            <a:avLst/>
          </a:prstGeom>
        </p:spPr>
      </p:pic>
    </p:spTree>
    <p:extLst>
      <p:ext uri="{BB962C8B-B14F-4D97-AF65-F5344CB8AC3E}">
        <p14:creationId xmlns:p14="http://schemas.microsoft.com/office/powerpoint/2010/main" val="4112563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p:cNvSpPr>
            <a:spLocks noGrp="1"/>
          </p:cNvSpPr>
          <p:nvPr>
            <p:ph type="title"/>
          </p:nvPr>
        </p:nvSpPr>
        <p:spPr>
          <a:xfrm>
            <a:off x="1821242" y="189240"/>
            <a:ext cx="7322757" cy="621292"/>
          </a:xfrm>
          <a:noFill/>
        </p:spPr>
        <p:txBody>
          <a:bodyPr>
            <a:normAutofit/>
          </a:bodyPr>
          <a:lstStyle/>
          <a:p>
            <a:r>
              <a:rPr lang="en-US" sz="2400" dirty="0">
                <a:solidFill>
                  <a:srgbClr val="FFFFFF"/>
                </a:solidFill>
                <a:latin typeface="+mn-lt"/>
              </a:rPr>
              <a:t>Deep 2D Convolutions Learn Abstract </a:t>
            </a:r>
            <a:r>
              <a:rPr lang="en-US" sz="2400" dirty="0" err="1">
                <a:latin typeface="+mn-lt"/>
              </a:rPr>
              <a:t>H</a:t>
            </a:r>
            <a:r>
              <a:rPr lang="en-US" sz="2400" dirty="0" err="1">
                <a:solidFill>
                  <a:srgbClr val="FFFFFF"/>
                </a:solidFill>
                <a:latin typeface="+mn-lt"/>
              </a:rPr>
              <a:t>eirarchy</a:t>
            </a:r>
            <a:r>
              <a:rPr lang="en-US" sz="2400" dirty="0">
                <a:solidFill>
                  <a:srgbClr val="FFFFFF"/>
                </a:solidFill>
                <a:latin typeface="+mn-lt"/>
              </a:rPr>
              <a:t> of Motifs</a:t>
            </a:r>
            <a:endParaRPr lang="en-US" sz="2400" b="1" dirty="0">
              <a:solidFill>
                <a:srgbClr val="FFFFFF"/>
              </a:solidFill>
              <a:latin typeface="+mn-lt"/>
            </a:endParaRPr>
          </a:p>
        </p:txBody>
      </p:sp>
      <p:pic>
        <p:nvPicPr>
          <p:cNvPr id="2" name="Picture 1"/>
          <p:cNvPicPr>
            <a:picLocks noChangeAspect="1"/>
          </p:cNvPicPr>
          <p:nvPr/>
        </p:nvPicPr>
        <p:blipFill>
          <a:blip r:embed="rId3"/>
          <a:stretch>
            <a:fillRect/>
          </a:stretch>
        </p:blipFill>
        <p:spPr>
          <a:xfrm>
            <a:off x="693614" y="949463"/>
            <a:ext cx="7932615" cy="3805678"/>
          </a:xfrm>
          <a:prstGeom prst="rect">
            <a:avLst/>
          </a:prstGeom>
        </p:spPr>
      </p:pic>
    </p:spTree>
    <p:extLst>
      <p:ext uri="{BB962C8B-B14F-4D97-AF65-F5344CB8AC3E}">
        <p14:creationId xmlns:p14="http://schemas.microsoft.com/office/powerpoint/2010/main" val="3621085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13686" y="192914"/>
            <a:ext cx="7330314" cy="583748"/>
          </a:xfrm>
          <a:noFill/>
        </p:spPr>
        <p:txBody>
          <a:bodyPr>
            <a:noAutofit/>
          </a:bodyPr>
          <a:lstStyle/>
          <a:p>
            <a:r>
              <a:rPr lang="en-US" sz="2400" dirty="0">
                <a:solidFill>
                  <a:srgbClr val="FFFFFF"/>
                </a:solidFill>
              </a:rPr>
              <a:t>Putting it all Together: </a:t>
            </a:r>
            <a:r>
              <a:rPr lang="en-US" sz="2400" dirty="0" err="1">
                <a:solidFill>
                  <a:srgbClr val="FFFFFF"/>
                </a:solidFill>
              </a:rPr>
              <a:t>CNNVariant</a:t>
            </a:r>
            <a:endParaRPr lang="en-US" sz="2400" dirty="0">
              <a:solidFill>
                <a:srgbClr val="FFFFFF"/>
              </a:solidFill>
            </a:endParaRPr>
          </a:p>
        </p:txBody>
      </p:sp>
      <p:pic>
        <p:nvPicPr>
          <p:cNvPr id="6" name="Picture 5"/>
          <p:cNvPicPr>
            <a:picLocks noChangeAspect="1"/>
          </p:cNvPicPr>
          <p:nvPr/>
        </p:nvPicPr>
        <p:blipFill>
          <a:blip r:embed="rId3"/>
          <a:stretch>
            <a:fillRect/>
          </a:stretch>
        </p:blipFill>
        <p:spPr>
          <a:xfrm>
            <a:off x="0" y="876300"/>
            <a:ext cx="9144000" cy="3366492"/>
          </a:xfrm>
          <a:prstGeom prst="rect">
            <a:avLst/>
          </a:prstGeom>
        </p:spPr>
      </p:pic>
    </p:spTree>
    <p:extLst>
      <p:ext uri="{BB962C8B-B14F-4D97-AF65-F5344CB8AC3E}">
        <p14:creationId xmlns:p14="http://schemas.microsoft.com/office/powerpoint/2010/main" val="1222742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13686" y="205979"/>
            <a:ext cx="6873113" cy="557208"/>
          </a:xfrm>
        </p:spPr>
        <p:txBody>
          <a:bodyPr/>
          <a:lstStyle/>
          <a:p>
            <a:r>
              <a:rPr lang="en-US" sz="2400" dirty="0">
                <a:uFillTx/>
              </a:rPr>
              <a:t>Deep learning : a New Frontier in Genomics</a:t>
            </a:r>
          </a:p>
        </p:txBody>
      </p:sp>
      <p:cxnSp>
        <p:nvCxnSpPr>
          <p:cNvPr id="17" name="Straight Connector 16"/>
          <p:cNvCxnSpPr/>
          <p:nvPr/>
        </p:nvCxnSpPr>
        <p:spPr>
          <a:xfrm>
            <a:off x="2421029" y="2737331"/>
            <a:ext cx="6145162" cy="163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122553" y="4163007"/>
            <a:ext cx="6668697" cy="16388"/>
          </a:xfrm>
          <a:prstGeom prst="line">
            <a:avLst/>
          </a:prstGeom>
        </p:spPr>
        <p:style>
          <a:lnRef idx="2">
            <a:schemeClr val="accent1"/>
          </a:lnRef>
          <a:fillRef idx="0">
            <a:schemeClr val="accent1"/>
          </a:fillRef>
          <a:effectRef idx="1">
            <a:schemeClr val="accent1"/>
          </a:effectRef>
          <a:fontRef idx="minor">
            <a:schemeClr val="tx1"/>
          </a:fontRef>
        </p:style>
      </p:cxnSp>
      <p:sp>
        <p:nvSpPr>
          <p:cNvPr id="32" name="Rectangle 31"/>
          <p:cNvSpPr>
            <a:spLocks/>
          </p:cNvSpPr>
          <p:nvPr/>
        </p:nvSpPr>
        <p:spPr>
          <a:xfrm>
            <a:off x="418296" y="2737331"/>
            <a:ext cx="1704257" cy="34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uFillTx/>
              </a:rPr>
              <a:t>VQSR 1-sample</a:t>
            </a:r>
          </a:p>
        </p:txBody>
      </p:sp>
      <p:sp>
        <p:nvSpPr>
          <p:cNvPr id="33" name="Rectangle 32"/>
          <p:cNvSpPr>
            <a:spLocks/>
          </p:cNvSpPr>
          <p:nvPr/>
        </p:nvSpPr>
        <p:spPr>
          <a:xfrm>
            <a:off x="418296" y="3094569"/>
            <a:ext cx="1704257" cy="34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uFillTx/>
              </a:rPr>
              <a:t>VQSR </a:t>
            </a:r>
            <a:r>
              <a:rPr lang="en-US" sz="1600" dirty="0" err="1">
                <a:uFillTx/>
              </a:rPr>
              <a:t>gnomAD</a:t>
            </a:r>
            <a:endParaRPr lang="en-US" sz="1600" dirty="0">
              <a:uFillTx/>
            </a:endParaRPr>
          </a:p>
        </p:txBody>
      </p:sp>
      <p:sp>
        <p:nvSpPr>
          <p:cNvPr id="34" name="Rectangle 33"/>
          <p:cNvSpPr>
            <a:spLocks/>
          </p:cNvSpPr>
          <p:nvPr/>
        </p:nvSpPr>
        <p:spPr>
          <a:xfrm>
            <a:off x="418296" y="3455086"/>
            <a:ext cx="1704257" cy="3441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uFillTx/>
              </a:rPr>
              <a:t>Deep Variant</a:t>
            </a:r>
          </a:p>
        </p:txBody>
      </p:sp>
      <p:sp>
        <p:nvSpPr>
          <p:cNvPr id="35" name="Rectangle 34"/>
          <p:cNvSpPr>
            <a:spLocks/>
          </p:cNvSpPr>
          <p:nvPr/>
        </p:nvSpPr>
        <p:spPr>
          <a:xfrm>
            <a:off x="418296" y="3818878"/>
            <a:ext cx="1704257" cy="3441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uFillTx/>
              </a:rPr>
              <a:t>GATK4 CNN</a:t>
            </a:r>
          </a:p>
        </p:txBody>
      </p:sp>
      <p:sp>
        <p:nvSpPr>
          <p:cNvPr id="19" name="Right Arrow 18"/>
          <p:cNvSpPr>
            <a:spLocks/>
          </p:cNvSpPr>
          <p:nvPr/>
        </p:nvSpPr>
        <p:spPr>
          <a:xfrm rot="419340">
            <a:off x="1883163" y="4304874"/>
            <a:ext cx="920098" cy="29496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uFillTx/>
            </a:endParaRPr>
          </a:p>
        </p:txBody>
      </p:sp>
      <p:sp>
        <p:nvSpPr>
          <p:cNvPr id="36" name="TextBox 35"/>
          <p:cNvSpPr txBox="1">
            <a:spLocks/>
          </p:cNvSpPr>
          <p:nvPr/>
        </p:nvSpPr>
        <p:spPr>
          <a:xfrm>
            <a:off x="2817789" y="4321043"/>
            <a:ext cx="2796759" cy="338554"/>
          </a:xfrm>
          <a:prstGeom prst="rect">
            <a:avLst/>
          </a:prstGeom>
          <a:noFill/>
        </p:spPr>
        <p:txBody>
          <a:bodyPr wrap="none" rtlCol="0">
            <a:spAutoFit/>
          </a:bodyPr>
          <a:lstStyle/>
          <a:p>
            <a:r>
              <a:rPr lang="en-US" sz="1600" dirty="0">
                <a:uFillTx/>
              </a:rPr>
              <a:t>Convolutional Neural Networks</a:t>
            </a:r>
            <a:endParaRPr lang="en-US" sz="1200" dirty="0">
              <a:uFillTx/>
            </a:endParaRPr>
          </a:p>
        </p:txBody>
      </p:sp>
      <p:sp>
        <p:nvSpPr>
          <p:cNvPr id="37" name="TextBox 36"/>
          <p:cNvSpPr txBox="1">
            <a:spLocks/>
          </p:cNvSpPr>
          <p:nvPr/>
        </p:nvSpPr>
        <p:spPr>
          <a:xfrm>
            <a:off x="3932767" y="949643"/>
            <a:ext cx="3274396" cy="338554"/>
          </a:xfrm>
          <a:prstGeom prst="rect">
            <a:avLst/>
          </a:prstGeom>
          <a:noFill/>
        </p:spPr>
        <p:txBody>
          <a:bodyPr wrap="square" rtlCol="0">
            <a:spAutoFit/>
          </a:bodyPr>
          <a:lstStyle/>
          <a:p>
            <a:pPr algn="r"/>
            <a:r>
              <a:rPr lang="en-US" sz="1600" b="1" dirty="0">
                <a:uFillTx/>
              </a:rPr>
              <a:t>Area under Precision-Recall Curve</a:t>
            </a:r>
          </a:p>
        </p:txBody>
      </p:sp>
      <p:sp>
        <p:nvSpPr>
          <p:cNvPr id="20" name="Rectangle 19"/>
          <p:cNvSpPr>
            <a:spLocks/>
          </p:cNvSpPr>
          <p:nvPr/>
        </p:nvSpPr>
        <p:spPr>
          <a:xfrm>
            <a:off x="418296" y="2393202"/>
            <a:ext cx="1704257" cy="34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uFillTx/>
              </a:rPr>
              <a:t>Architecture</a:t>
            </a:r>
          </a:p>
        </p:txBody>
      </p:sp>
      <p:pic>
        <p:nvPicPr>
          <p:cNvPr id="4" name="Picture 3"/>
          <p:cNvPicPr>
            <a:picLocks noChangeAspect="1"/>
          </p:cNvPicPr>
          <p:nvPr/>
        </p:nvPicPr>
        <p:blipFill>
          <a:blip r:embed="rId3"/>
          <a:stretch>
            <a:fillRect/>
          </a:stretch>
        </p:blipFill>
        <p:spPr>
          <a:xfrm>
            <a:off x="2136987" y="1646466"/>
            <a:ext cx="6654263" cy="2516541"/>
          </a:xfrm>
          <a:prstGeom prst="rect">
            <a:avLst/>
          </a:prstGeom>
        </p:spPr>
      </p:pic>
      <p:sp>
        <p:nvSpPr>
          <p:cNvPr id="21" name="Rectangle 20"/>
          <p:cNvSpPr>
            <a:spLocks/>
          </p:cNvSpPr>
          <p:nvPr/>
        </p:nvSpPr>
        <p:spPr>
          <a:xfrm>
            <a:off x="7997447" y="1319153"/>
            <a:ext cx="793803" cy="34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uFillTx/>
              </a:rPr>
              <a:t>TYPE</a:t>
            </a:r>
          </a:p>
        </p:txBody>
      </p:sp>
      <p:sp>
        <p:nvSpPr>
          <p:cNvPr id="30" name="Rectangle 29"/>
          <p:cNvSpPr>
            <a:spLocks/>
          </p:cNvSpPr>
          <p:nvPr/>
        </p:nvSpPr>
        <p:spPr>
          <a:xfrm>
            <a:off x="5042057" y="1319153"/>
            <a:ext cx="2955390" cy="34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uFillTx/>
              </a:rPr>
              <a:t>SNP</a:t>
            </a:r>
          </a:p>
        </p:txBody>
      </p:sp>
      <p:sp>
        <p:nvSpPr>
          <p:cNvPr id="9" name="Rectangle 8"/>
          <p:cNvSpPr>
            <a:spLocks/>
          </p:cNvSpPr>
          <p:nvPr/>
        </p:nvSpPr>
        <p:spPr>
          <a:xfrm>
            <a:off x="2136987" y="1319153"/>
            <a:ext cx="2905070" cy="34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uFillTx/>
              </a:rPr>
              <a:t>INDEL</a:t>
            </a:r>
          </a:p>
        </p:txBody>
      </p:sp>
      <p:cxnSp>
        <p:nvCxnSpPr>
          <p:cNvPr id="24" name="Straight Connector 23"/>
          <p:cNvCxnSpPr/>
          <p:nvPr/>
        </p:nvCxnSpPr>
        <p:spPr>
          <a:xfrm flipH="1" flipV="1">
            <a:off x="5042058" y="1319153"/>
            <a:ext cx="17312" cy="284385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7993891" y="1319153"/>
            <a:ext cx="17312" cy="283762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flipV="1">
            <a:off x="8791250" y="1335541"/>
            <a:ext cx="17312" cy="284385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2128406" y="1319153"/>
            <a:ext cx="17312" cy="284385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1119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Cross Generalization</a:t>
            </a:r>
          </a:p>
        </p:txBody>
      </p:sp>
      <p:pic>
        <p:nvPicPr>
          <p:cNvPr id="5" name="Picture 4"/>
          <p:cNvPicPr>
            <a:picLocks noChangeAspect="1"/>
          </p:cNvPicPr>
          <p:nvPr/>
        </p:nvPicPr>
        <p:blipFill>
          <a:blip r:embed="rId3"/>
          <a:stretch>
            <a:fillRect/>
          </a:stretch>
        </p:blipFill>
        <p:spPr>
          <a:xfrm>
            <a:off x="0" y="1949249"/>
            <a:ext cx="9144000" cy="2643733"/>
          </a:xfrm>
          <a:prstGeom prst="rect">
            <a:avLst/>
          </a:prstGeom>
        </p:spPr>
      </p:pic>
      <p:sp>
        <p:nvSpPr>
          <p:cNvPr id="6" name="Rectangle 5"/>
          <p:cNvSpPr/>
          <p:nvPr/>
        </p:nvSpPr>
        <p:spPr>
          <a:xfrm>
            <a:off x="2435499" y="1234909"/>
            <a:ext cx="6605752" cy="369332"/>
          </a:xfrm>
          <a:prstGeom prst="rect">
            <a:avLst/>
          </a:prstGeom>
        </p:spPr>
        <p:txBody>
          <a:bodyPr wrap="square">
            <a:spAutoFit/>
          </a:bodyPr>
          <a:lstStyle/>
          <a:p>
            <a:r>
              <a:rPr lang="en-US" dirty="0"/>
              <a:t>GATK 4.1 Deployed Model for Single Sample Variant Filtration!</a:t>
            </a:r>
          </a:p>
        </p:txBody>
      </p:sp>
      <p:cxnSp>
        <p:nvCxnSpPr>
          <p:cNvPr id="8" name="Straight Arrow Connector 7"/>
          <p:cNvCxnSpPr/>
          <p:nvPr/>
        </p:nvCxnSpPr>
        <p:spPr>
          <a:xfrm>
            <a:off x="7532655" y="1626190"/>
            <a:ext cx="1017692" cy="5225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6167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88759" y="205981"/>
            <a:ext cx="7152491" cy="557208"/>
          </a:xfrm>
        </p:spPr>
        <p:txBody>
          <a:bodyPr/>
          <a:lstStyle/>
          <a:p>
            <a:r>
              <a:rPr lang="en-US" sz="3200" dirty="0"/>
              <a:t>Two Ways to Score Variants</a:t>
            </a:r>
          </a:p>
        </p:txBody>
      </p:sp>
      <p:pic>
        <p:nvPicPr>
          <p:cNvPr id="4" name="Picture 3" descr="Screenshot 2019-03-20 12.02.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539" y="984051"/>
            <a:ext cx="7082692" cy="3649754"/>
          </a:xfrm>
          <a:prstGeom prst="rect">
            <a:avLst/>
          </a:prstGeom>
        </p:spPr>
      </p:pic>
      <p:sp>
        <p:nvSpPr>
          <p:cNvPr id="2" name="TextBox 1">
            <a:extLst>
              <a:ext uri="{FF2B5EF4-FFF2-40B4-BE49-F238E27FC236}">
                <a16:creationId xmlns:a16="http://schemas.microsoft.com/office/drawing/2014/main" id="{CA1A857D-0DA4-934B-B23D-E7BBE39A288D}"/>
              </a:ext>
            </a:extLst>
          </p:cNvPr>
          <p:cNvSpPr txBox="1"/>
          <p:nvPr/>
        </p:nvSpPr>
        <p:spPr>
          <a:xfrm>
            <a:off x="5062194" y="1385740"/>
            <a:ext cx="3261674" cy="923330"/>
          </a:xfrm>
          <a:prstGeom prst="rect">
            <a:avLst/>
          </a:prstGeom>
          <a:noFill/>
        </p:spPr>
        <p:txBody>
          <a:bodyPr wrap="square" rtlCol="0">
            <a:spAutoFit/>
          </a:bodyPr>
          <a:lstStyle/>
          <a:p>
            <a:r>
              <a:rPr lang="en-US" dirty="0"/>
              <a:t>1D Model uses:</a:t>
            </a:r>
          </a:p>
          <a:p>
            <a:pPr marL="285750" indent="-285750">
              <a:buFont typeface="Arial" panose="020B0604020202020204" pitchFamily="34" charset="0"/>
              <a:buChar char="•"/>
            </a:pPr>
            <a:r>
              <a:rPr lang="en-US" dirty="0"/>
              <a:t>Variant Annotations </a:t>
            </a:r>
          </a:p>
          <a:p>
            <a:pPr marL="285750" indent="-285750">
              <a:buFont typeface="Arial" panose="020B0604020202020204" pitchFamily="34" charset="0"/>
              <a:buChar char="•"/>
            </a:pPr>
            <a:r>
              <a:rPr lang="en-US" dirty="0"/>
              <a:t>Reference</a:t>
            </a:r>
          </a:p>
        </p:txBody>
      </p:sp>
      <p:sp>
        <p:nvSpPr>
          <p:cNvPr id="5" name="TextBox 4">
            <a:extLst>
              <a:ext uri="{FF2B5EF4-FFF2-40B4-BE49-F238E27FC236}">
                <a16:creationId xmlns:a16="http://schemas.microsoft.com/office/drawing/2014/main" id="{E4353E6C-0668-E94C-9AD5-C8F258EF3939}"/>
              </a:ext>
            </a:extLst>
          </p:cNvPr>
          <p:cNvSpPr txBox="1"/>
          <p:nvPr/>
        </p:nvSpPr>
        <p:spPr>
          <a:xfrm>
            <a:off x="5062194" y="2931621"/>
            <a:ext cx="3261674" cy="1200329"/>
          </a:xfrm>
          <a:prstGeom prst="rect">
            <a:avLst/>
          </a:prstGeom>
          <a:noFill/>
        </p:spPr>
        <p:txBody>
          <a:bodyPr wrap="square" rtlCol="0">
            <a:spAutoFit/>
          </a:bodyPr>
          <a:lstStyle/>
          <a:p>
            <a:r>
              <a:rPr lang="en-US" dirty="0"/>
              <a:t>2D Model uses:</a:t>
            </a:r>
          </a:p>
          <a:p>
            <a:pPr marL="285750" indent="-285750">
              <a:buFont typeface="Arial" panose="020B0604020202020204" pitchFamily="34" charset="0"/>
              <a:buChar char="•"/>
            </a:pPr>
            <a:r>
              <a:rPr lang="en-US" dirty="0"/>
              <a:t>Variant Annotations </a:t>
            </a:r>
          </a:p>
          <a:p>
            <a:pPr marL="285750" indent="-285750">
              <a:buFont typeface="Arial" panose="020B0604020202020204" pitchFamily="34" charset="0"/>
              <a:buChar char="•"/>
            </a:pPr>
            <a:r>
              <a:rPr lang="en-US" dirty="0"/>
              <a:t>Reference</a:t>
            </a:r>
          </a:p>
          <a:p>
            <a:pPr marL="285750" indent="-285750">
              <a:buFont typeface="Arial" panose="020B0604020202020204" pitchFamily="34" charset="0"/>
              <a:buChar char="•"/>
            </a:pPr>
            <a:r>
              <a:rPr lang="en-US" dirty="0"/>
              <a:t>Read Information</a:t>
            </a:r>
          </a:p>
        </p:txBody>
      </p:sp>
      <p:pic>
        <p:nvPicPr>
          <p:cNvPr id="6" name="Picture 5">
            <a:extLst>
              <a:ext uri="{FF2B5EF4-FFF2-40B4-BE49-F238E27FC236}">
                <a16:creationId xmlns:a16="http://schemas.microsoft.com/office/drawing/2014/main" id="{89BF3757-C005-8E4B-ABAD-9F99FF0BD50B}"/>
              </a:ext>
            </a:extLst>
          </p:cNvPr>
          <p:cNvPicPr>
            <a:picLocks noChangeAspect="1"/>
          </p:cNvPicPr>
          <p:nvPr/>
        </p:nvPicPr>
        <p:blipFill rotWithShape="1">
          <a:blip r:embed="rId4"/>
          <a:srcRect l="18866" t="36974" r="62268" b="11222"/>
          <a:stretch/>
        </p:blipFill>
        <p:spPr>
          <a:xfrm>
            <a:off x="7700219" y="3347690"/>
            <a:ext cx="1041662" cy="1053047"/>
          </a:xfrm>
          <a:prstGeom prst="rect">
            <a:avLst/>
          </a:prstGeom>
        </p:spPr>
      </p:pic>
      <p:pic>
        <p:nvPicPr>
          <p:cNvPr id="7" name="Picture 6" descr="Screenshot 2019-03-22 12.09.20.png">
            <a:extLst>
              <a:ext uri="{FF2B5EF4-FFF2-40B4-BE49-F238E27FC236}">
                <a16:creationId xmlns:a16="http://schemas.microsoft.com/office/drawing/2014/main" id="{0CA5D8D7-67D0-D74D-A464-F2B6C94F0820}"/>
              </a:ext>
            </a:extLst>
          </p:cNvPr>
          <p:cNvPicPr>
            <a:picLocks noChangeAspect="1"/>
          </p:cNvPicPr>
          <p:nvPr/>
        </p:nvPicPr>
        <p:blipFill rotWithShape="1">
          <a:blip r:embed="rId5">
            <a:extLst>
              <a:ext uri="{28A0092B-C50C-407E-A947-70E740481C1C}">
                <a14:useLocalDpi xmlns:a14="http://schemas.microsoft.com/office/drawing/2010/main" val="0"/>
              </a:ext>
            </a:extLst>
          </a:blip>
          <a:srcRect t="56008" r="57278" b="20327"/>
          <a:stretch/>
        </p:blipFill>
        <p:spPr>
          <a:xfrm>
            <a:off x="6943795" y="2234356"/>
            <a:ext cx="1917401" cy="772919"/>
          </a:xfrm>
          <a:prstGeom prst="rect">
            <a:avLst/>
          </a:prstGeom>
          <a:ln w="12700">
            <a:solidFill>
              <a:schemeClr val="tx1"/>
            </a:solidFill>
          </a:ln>
        </p:spPr>
      </p:pic>
      <p:pic>
        <p:nvPicPr>
          <p:cNvPr id="8" name="Picture 7">
            <a:extLst>
              <a:ext uri="{FF2B5EF4-FFF2-40B4-BE49-F238E27FC236}">
                <a16:creationId xmlns:a16="http://schemas.microsoft.com/office/drawing/2014/main" id="{3EB12C7A-9FFD-9A44-970D-79ACD62F3C3C}"/>
              </a:ext>
            </a:extLst>
          </p:cNvPr>
          <p:cNvPicPr>
            <a:picLocks noChangeAspect="1"/>
          </p:cNvPicPr>
          <p:nvPr/>
        </p:nvPicPr>
        <p:blipFill rotWithShape="1">
          <a:blip r:embed="rId4"/>
          <a:srcRect l="50306" t="23578" r="28950" b="38246"/>
          <a:stretch/>
        </p:blipFill>
        <p:spPr>
          <a:xfrm>
            <a:off x="7545552" y="1164878"/>
            <a:ext cx="1145357" cy="776016"/>
          </a:xfrm>
          <a:prstGeom prst="rect">
            <a:avLst/>
          </a:prstGeom>
          <a:ln w="12700">
            <a:solidFill>
              <a:schemeClr val="tx1"/>
            </a:solidFill>
          </a:ln>
        </p:spPr>
      </p:pic>
    </p:spTree>
    <p:extLst>
      <p:ext uri="{BB962C8B-B14F-4D97-AF65-F5344CB8AC3E}">
        <p14:creationId xmlns:p14="http://schemas.microsoft.com/office/powerpoint/2010/main" val="2722482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Filter Variants with </a:t>
            </a:r>
            <a:r>
              <a:rPr lang="en-US" sz="2800" dirty="0" err="1"/>
              <a:t>FilterVariantTranches</a:t>
            </a:r>
            <a:endParaRPr lang="en-US" sz="2800" dirty="0"/>
          </a:p>
        </p:txBody>
      </p:sp>
      <p:pic>
        <p:nvPicPr>
          <p:cNvPr id="5" name="Picture 4" descr="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230" y="1020884"/>
            <a:ext cx="3819769" cy="3819769"/>
          </a:xfrm>
          <a:prstGeom prst="rect">
            <a:avLst/>
          </a:prstGeom>
        </p:spPr>
      </p:pic>
      <p:sp>
        <p:nvSpPr>
          <p:cNvPr id="8" name="Rectangle 7"/>
          <p:cNvSpPr/>
          <p:nvPr/>
        </p:nvSpPr>
        <p:spPr>
          <a:xfrm>
            <a:off x="117229" y="1465381"/>
            <a:ext cx="5978768" cy="2308324"/>
          </a:xfrm>
          <a:prstGeom prst="rect">
            <a:avLst/>
          </a:prstGeom>
        </p:spPr>
        <p:txBody>
          <a:bodyPr wrap="square">
            <a:spAutoFit/>
          </a:bodyPr>
          <a:lstStyle/>
          <a:p>
            <a:r>
              <a:rPr lang="en-US" sz="1600" dirty="0">
                <a:latin typeface="Courier New"/>
                <a:cs typeface="Courier New"/>
              </a:rPr>
              <a:t>./</a:t>
            </a:r>
            <a:r>
              <a:rPr lang="en-US" sz="1600" dirty="0" err="1">
                <a:latin typeface="Courier New"/>
                <a:cs typeface="Courier New"/>
              </a:rPr>
              <a:t>gatk</a:t>
            </a:r>
            <a:r>
              <a:rPr lang="en-US" sz="1600" dirty="0">
                <a:latin typeface="Courier New"/>
                <a:cs typeface="Courier New"/>
              </a:rPr>
              <a:t> </a:t>
            </a:r>
            <a:r>
              <a:rPr lang="en-US" sz="1600" b="1" dirty="0" err="1">
                <a:latin typeface="Courier New"/>
                <a:cs typeface="Courier New"/>
              </a:rPr>
              <a:t>FilterVariantTranches</a:t>
            </a:r>
            <a:r>
              <a:rPr lang="en-US" sz="1600" dirty="0">
                <a:latin typeface="Courier New"/>
                <a:cs typeface="Courier New"/>
              </a:rPr>
              <a:t> </a:t>
            </a:r>
          </a:p>
          <a:p>
            <a:r>
              <a:rPr lang="en-US" sz="1600" dirty="0">
                <a:latin typeface="Courier New"/>
                <a:cs typeface="Courier New"/>
              </a:rPr>
              <a:t>	-V my_2d_cnn_scored.vcf </a:t>
            </a:r>
          </a:p>
          <a:p>
            <a:r>
              <a:rPr lang="en-US" sz="1600" dirty="0">
                <a:latin typeface="Courier New"/>
                <a:cs typeface="Courier New"/>
              </a:rPr>
              <a:t>	--resource 1000G_omni2.5.b37.sites.vcf </a:t>
            </a:r>
          </a:p>
          <a:p>
            <a:r>
              <a:rPr lang="en-US" sz="1600" dirty="0">
                <a:latin typeface="Courier New"/>
                <a:cs typeface="Courier New"/>
              </a:rPr>
              <a:t>	--resource hapmap_3.3.b37.sites.vcf </a:t>
            </a:r>
          </a:p>
          <a:p>
            <a:r>
              <a:rPr lang="en-US" sz="1600" dirty="0">
                <a:latin typeface="Courier New"/>
                <a:cs typeface="Courier New"/>
              </a:rPr>
              <a:t>	--info-key CNN_2D </a:t>
            </a:r>
          </a:p>
          <a:p>
            <a:r>
              <a:rPr lang="en-US" sz="1600" dirty="0">
                <a:latin typeface="Courier New"/>
                <a:cs typeface="Courier New"/>
              </a:rPr>
              <a:t>	--</a:t>
            </a:r>
            <a:r>
              <a:rPr lang="en-US" sz="1600" dirty="0" err="1">
                <a:latin typeface="Courier New"/>
                <a:cs typeface="Courier New"/>
              </a:rPr>
              <a:t>snp</a:t>
            </a:r>
            <a:r>
              <a:rPr lang="en-US" sz="1600" dirty="0">
                <a:latin typeface="Courier New"/>
                <a:cs typeface="Courier New"/>
              </a:rPr>
              <a:t>-tranche 99.9 </a:t>
            </a:r>
          </a:p>
          <a:p>
            <a:r>
              <a:rPr lang="en-US" sz="1600" dirty="0">
                <a:latin typeface="Courier New"/>
                <a:cs typeface="Courier New"/>
              </a:rPr>
              <a:t>	--</a:t>
            </a:r>
            <a:r>
              <a:rPr lang="en-US" sz="1600" dirty="0" err="1">
                <a:latin typeface="Courier New"/>
                <a:cs typeface="Courier New"/>
              </a:rPr>
              <a:t>indel</a:t>
            </a:r>
            <a:r>
              <a:rPr lang="en-US" sz="1600" dirty="0">
                <a:latin typeface="Courier New"/>
                <a:cs typeface="Courier New"/>
              </a:rPr>
              <a:t>-tranche 99.5</a:t>
            </a:r>
          </a:p>
          <a:p>
            <a:r>
              <a:rPr lang="en-US" sz="1600" dirty="0">
                <a:latin typeface="Courier New"/>
                <a:cs typeface="Courier New"/>
              </a:rPr>
              <a:t>	-O my_2d_filtered.vcf </a:t>
            </a:r>
          </a:p>
          <a:p>
            <a:r>
              <a:rPr lang="en-US" sz="1600" dirty="0">
                <a:latin typeface="Courier New"/>
                <a:cs typeface="Courier New"/>
              </a:rPr>
              <a:t>	--invalidate-previous-filters</a:t>
            </a:r>
          </a:p>
        </p:txBody>
      </p:sp>
    </p:spTree>
    <p:extLst>
      <p:ext uri="{BB962C8B-B14F-4D97-AF65-F5344CB8AC3E}">
        <p14:creationId xmlns:p14="http://schemas.microsoft.com/office/powerpoint/2010/main" val="671247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139E6B-8ED6-AB4E-9F9D-AC7630F5E3DE}"/>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806128" y="205979"/>
            <a:ext cx="6880671" cy="557208"/>
          </a:xfrm>
        </p:spPr>
        <p:txBody>
          <a:bodyPr/>
          <a:lstStyle/>
          <a:p>
            <a:r>
              <a:rPr lang="en-US" sz="2400" dirty="0"/>
              <a:t>Best Practices for </a:t>
            </a:r>
            <a:r>
              <a:rPr lang="en-US" sz="2400" dirty="0" err="1"/>
              <a:t>Germline</a:t>
            </a:r>
            <a:r>
              <a:rPr lang="en-US" sz="2400" dirty="0"/>
              <a:t> SNP &amp; INDEL Discovery</a:t>
            </a:r>
          </a:p>
        </p:txBody>
      </p:sp>
      <p:pic>
        <p:nvPicPr>
          <p:cNvPr id="5" name="Content Placeholder 4" descr="BP_germline_snps_indels_4.0.png"/>
          <p:cNvPicPr>
            <a:picLocks noGrp="1" noChangeAspect="1"/>
          </p:cNvPicPr>
          <p:nvPr>
            <p:ph idx="1"/>
          </p:nvPr>
        </p:nvPicPr>
        <p:blipFill>
          <a:blip r:embed="rId3">
            <a:extLst>
              <a:ext uri="{28A0092B-C50C-407E-A947-70E740481C1C}">
                <a14:useLocalDpi xmlns:a14="http://schemas.microsoft.com/office/drawing/2010/main" val="0"/>
              </a:ext>
            </a:extLst>
          </a:blip>
          <a:srcRect l="-5732" r="-5732"/>
          <a:stretch>
            <a:fillRect/>
          </a:stretch>
        </p:blipFill>
        <p:spPr>
          <a:xfrm>
            <a:off x="19367" y="1149350"/>
            <a:ext cx="9086685" cy="3747770"/>
          </a:xfrm>
          <a:prstGeom prst="rect">
            <a:avLst/>
          </a:prstGeom>
        </p:spPr>
      </p:pic>
    </p:spTree>
    <p:extLst>
      <p:ext uri="{BB962C8B-B14F-4D97-AF65-F5344CB8AC3E}">
        <p14:creationId xmlns:p14="http://schemas.microsoft.com/office/powerpoint/2010/main" val="3344322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1869"/>
            <a:ext cx="8229600" cy="3394472"/>
          </a:xfrm>
        </p:spPr>
        <p:txBody>
          <a:bodyPr>
            <a:normAutofit fontScale="77500" lnSpcReduction="20000"/>
          </a:bodyPr>
          <a:lstStyle/>
          <a:p>
            <a:pPr>
              <a:spcAft>
                <a:spcPts val="1200"/>
              </a:spcAft>
            </a:pPr>
            <a:r>
              <a:rPr lang="en-US" sz="2400" dirty="0"/>
              <a:t>Variant calling algorithms are very permissive by design</a:t>
            </a:r>
          </a:p>
          <a:p>
            <a:pPr>
              <a:spcAft>
                <a:spcPts val="1200"/>
              </a:spcAft>
            </a:pPr>
            <a:r>
              <a:rPr lang="en-US" sz="2400" dirty="0"/>
              <a:t>Raw, high-sensitivity </a:t>
            </a:r>
            <a:r>
              <a:rPr lang="en-US" sz="2400" dirty="0" err="1"/>
              <a:t>callsets</a:t>
            </a:r>
            <a:r>
              <a:rPr lang="en-US" sz="2400" dirty="0"/>
              <a:t> contain many false positives</a:t>
            </a:r>
          </a:p>
          <a:p>
            <a:pPr>
              <a:spcAft>
                <a:spcPts val="1200"/>
              </a:spcAft>
            </a:pPr>
            <a:r>
              <a:rPr lang="en-US" sz="2400" dirty="0"/>
              <a:t>Three filtering approaches</a:t>
            </a:r>
          </a:p>
          <a:p>
            <a:pPr lvl="1">
              <a:spcAft>
                <a:spcPts val="600"/>
              </a:spcAft>
            </a:pPr>
            <a:r>
              <a:rPr lang="en-US" sz="2000" dirty="0"/>
              <a:t>Hard-filters using binary thresholds</a:t>
            </a:r>
          </a:p>
          <a:p>
            <a:pPr lvl="2">
              <a:spcAft>
                <a:spcPts val="600"/>
              </a:spcAft>
            </a:pPr>
            <a:r>
              <a:rPr lang="en-US" sz="1600" dirty="0"/>
              <a:t>Applicable to all BUT requires hand-tuning to define appropriately</a:t>
            </a:r>
          </a:p>
          <a:p>
            <a:pPr lvl="1">
              <a:spcAft>
                <a:spcPts val="600"/>
              </a:spcAft>
            </a:pPr>
            <a:r>
              <a:rPr lang="en-US" sz="2000" dirty="0"/>
              <a:t>Variant “recalibration” with Gaussian Mixture Models</a:t>
            </a:r>
          </a:p>
          <a:p>
            <a:pPr lvl="2">
              <a:spcAft>
                <a:spcPts val="600"/>
              </a:spcAft>
            </a:pPr>
            <a:r>
              <a:rPr lang="en-US" sz="1600" dirty="0"/>
              <a:t>Requires well-curated resources, uses variant context annotations</a:t>
            </a:r>
            <a:endParaRPr lang="en-US" sz="2000" dirty="0"/>
          </a:p>
          <a:p>
            <a:pPr lvl="1">
              <a:spcAft>
                <a:spcPts val="600"/>
              </a:spcAft>
            </a:pPr>
            <a:r>
              <a:rPr lang="en-US" sz="2000" dirty="0"/>
              <a:t>Variant “recalibration” with Convolutional Neural Networks</a:t>
            </a:r>
          </a:p>
          <a:p>
            <a:pPr lvl="2">
              <a:spcAft>
                <a:spcPts val="600"/>
              </a:spcAft>
            </a:pPr>
            <a:r>
              <a:rPr lang="en-US" sz="1600" dirty="0"/>
              <a:t>Requires well-curated resources, uses reference context, variant annotations, and raw reads</a:t>
            </a:r>
          </a:p>
          <a:p>
            <a:pPr>
              <a:spcAft>
                <a:spcPts val="1200"/>
              </a:spcAft>
            </a:pPr>
            <a:r>
              <a:rPr lang="en-US" sz="2400" dirty="0"/>
              <a:t>Filtering always entails a trade-off between sensitivity and specificity</a:t>
            </a:r>
          </a:p>
        </p:txBody>
      </p:sp>
      <p:sp>
        <p:nvSpPr>
          <p:cNvPr id="2" name="Title 1"/>
          <p:cNvSpPr>
            <a:spLocks noGrp="1"/>
          </p:cNvSpPr>
          <p:nvPr>
            <p:ph type="title"/>
          </p:nvPr>
        </p:nvSpPr>
        <p:spPr>
          <a:xfrm>
            <a:off x="1813686" y="123866"/>
            <a:ext cx="7330314" cy="702275"/>
          </a:xfrm>
          <a:noFill/>
          <a:ln>
            <a:noFill/>
          </a:ln>
        </p:spPr>
        <p:txBody>
          <a:bodyPr>
            <a:noAutofit/>
          </a:bodyPr>
          <a:lstStyle/>
          <a:p>
            <a:r>
              <a:rPr lang="en-US" sz="2400" dirty="0"/>
              <a:t>Filtering VCFs to B</a:t>
            </a:r>
            <a:r>
              <a:rPr lang="en-US" sz="2400" dirty="0">
                <a:solidFill>
                  <a:srgbClr val="FFFFFF"/>
                </a:solidFill>
              </a:rPr>
              <a:t>alance Sensitivity and Specificity</a:t>
            </a:r>
          </a:p>
        </p:txBody>
      </p:sp>
    </p:spTree>
    <p:extLst>
      <p:ext uri="{BB962C8B-B14F-4D97-AF65-F5344CB8AC3E}">
        <p14:creationId xmlns:p14="http://schemas.microsoft.com/office/powerpoint/2010/main" val="298591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6825110" y="2347070"/>
            <a:ext cx="1977485" cy="1158129"/>
          </a:xfrm>
          <a:prstGeom prst="rect">
            <a:avLst/>
          </a:prstGeom>
        </p:spPr>
      </p:pic>
      <p:sp>
        <p:nvSpPr>
          <p:cNvPr id="10" name="Title 1"/>
          <p:cNvSpPr>
            <a:spLocks noGrp="1"/>
          </p:cNvSpPr>
          <p:nvPr>
            <p:ph type="title"/>
          </p:nvPr>
        </p:nvSpPr>
        <p:spPr>
          <a:xfrm>
            <a:off x="1813686" y="165100"/>
            <a:ext cx="7330314" cy="668744"/>
          </a:xfrm>
          <a:noFill/>
        </p:spPr>
        <p:txBody>
          <a:bodyPr>
            <a:normAutofit/>
          </a:bodyPr>
          <a:lstStyle/>
          <a:p>
            <a:r>
              <a:rPr lang="en-US" sz="2200" dirty="0">
                <a:solidFill>
                  <a:srgbClr val="FFFFFF"/>
                </a:solidFill>
                <a:latin typeface="Stone Sans Sem ITC TT Semi"/>
              </a:rPr>
              <a:t>Variant Filtering </a:t>
            </a:r>
            <a:r>
              <a:rPr lang="en-US" sz="2200" dirty="0">
                <a:latin typeface="Stone Sans Sem ITC TT Semi"/>
              </a:rPr>
              <a:t>H</a:t>
            </a:r>
            <a:r>
              <a:rPr lang="en-US" sz="2200" dirty="0">
                <a:solidFill>
                  <a:srgbClr val="FFFFFF"/>
                </a:solidFill>
                <a:latin typeface="Stone Sans Sem ITC TT Semi"/>
              </a:rPr>
              <a:t>istory</a:t>
            </a:r>
          </a:p>
        </p:txBody>
      </p:sp>
      <p:sp>
        <p:nvSpPr>
          <p:cNvPr id="7" name="Rectangle 6"/>
          <p:cNvSpPr/>
          <p:nvPr/>
        </p:nvSpPr>
        <p:spPr>
          <a:xfrm>
            <a:off x="252248" y="1201760"/>
            <a:ext cx="7489163" cy="2862323"/>
          </a:xfrm>
          <a:prstGeom prst="rect">
            <a:avLst/>
          </a:prstGeom>
        </p:spPr>
        <p:txBody>
          <a:bodyPr wrap="square">
            <a:spAutoFit/>
          </a:bodyPr>
          <a:lstStyle/>
          <a:p>
            <a:pPr marL="285750" indent="-285750">
              <a:buFont typeface="Arial"/>
              <a:buChar char="•"/>
            </a:pPr>
            <a:r>
              <a:rPr lang="en-US" dirty="0"/>
              <a:t>Hand-crafted decision boundary (hard filtering)</a:t>
            </a:r>
          </a:p>
          <a:p>
            <a:pPr marL="285750" indent="-285750">
              <a:buFont typeface="Arial"/>
              <a:buChar char="•"/>
            </a:pPr>
            <a:endParaRPr lang="en-US" dirty="0"/>
          </a:p>
          <a:p>
            <a:pPr marL="285750" indent="-285750">
              <a:buFont typeface="Arial"/>
              <a:buChar char="•"/>
            </a:pPr>
            <a:r>
              <a:rPr lang="en-US" dirty="0"/>
              <a:t>Hand-crafted features, machine-learned decision boundary                                    (MLP, VQSR, Random Forests, SVM)</a:t>
            </a:r>
          </a:p>
          <a:p>
            <a:pPr marL="285750" indent="-285750">
              <a:buFont typeface="Arial"/>
              <a:buChar char="•"/>
            </a:pPr>
            <a:endParaRPr lang="en-US" dirty="0"/>
          </a:p>
          <a:p>
            <a:pPr marL="285750" indent="-285750">
              <a:buFont typeface="Arial"/>
              <a:buChar char="•"/>
            </a:pPr>
            <a:r>
              <a:rPr lang="en-US" dirty="0"/>
              <a:t>Hand-crafted architectures, machine-learned features, machine-learned decision boundary</a:t>
            </a:r>
          </a:p>
          <a:p>
            <a:pPr marL="285750" indent="-285750">
              <a:buFont typeface="Arial"/>
              <a:buChar char="•"/>
            </a:pPr>
            <a:endParaRPr lang="en-US" dirty="0"/>
          </a:p>
          <a:p>
            <a:pPr marL="285750" indent="-285750">
              <a:buFont typeface="Arial"/>
              <a:buChar char="•"/>
            </a:pPr>
            <a:r>
              <a:rPr lang="en-US" dirty="0"/>
              <a:t>Machine-learned architectures, machine-learned features, machine-learned decision boundary</a:t>
            </a:r>
          </a:p>
        </p:txBody>
      </p:sp>
      <p:pic>
        <p:nvPicPr>
          <p:cNvPr id="13" name="Picture 12"/>
          <p:cNvPicPr>
            <a:picLocks noChangeAspect="1"/>
          </p:cNvPicPr>
          <p:nvPr/>
        </p:nvPicPr>
        <p:blipFill>
          <a:blip r:embed="rId4"/>
          <a:stretch>
            <a:fillRect/>
          </a:stretch>
        </p:blipFill>
        <p:spPr>
          <a:xfrm>
            <a:off x="5172252" y="975361"/>
            <a:ext cx="2641600" cy="876300"/>
          </a:xfrm>
          <a:prstGeom prst="rect">
            <a:avLst/>
          </a:prstGeom>
        </p:spPr>
      </p:pic>
      <p:pic>
        <p:nvPicPr>
          <p:cNvPr id="14" name="Picture 13"/>
          <p:cNvPicPr>
            <a:picLocks noChangeAspect="1"/>
          </p:cNvPicPr>
          <p:nvPr/>
        </p:nvPicPr>
        <p:blipFill rotWithShape="1">
          <a:blip r:embed="rId5"/>
          <a:srcRect t="7670" b="27059"/>
          <a:stretch/>
        </p:blipFill>
        <p:spPr>
          <a:xfrm>
            <a:off x="6422789" y="1856232"/>
            <a:ext cx="1318622" cy="768096"/>
          </a:xfrm>
          <a:prstGeom prst="rect">
            <a:avLst/>
          </a:prstGeom>
        </p:spPr>
      </p:pic>
      <p:pic>
        <p:nvPicPr>
          <p:cNvPr id="16" name="Picture 15"/>
          <p:cNvPicPr>
            <a:picLocks noChangeAspect="1"/>
          </p:cNvPicPr>
          <p:nvPr/>
        </p:nvPicPr>
        <p:blipFill>
          <a:blip r:embed="rId6"/>
          <a:stretch>
            <a:fillRect/>
          </a:stretch>
        </p:blipFill>
        <p:spPr>
          <a:xfrm>
            <a:off x="6678787" y="3712630"/>
            <a:ext cx="2351401" cy="1352576"/>
          </a:xfrm>
          <a:prstGeom prst="rect">
            <a:avLst/>
          </a:prstGeom>
        </p:spPr>
      </p:pic>
    </p:spTree>
    <p:extLst>
      <p:ext uri="{BB962C8B-B14F-4D97-AF65-F5344CB8AC3E}">
        <p14:creationId xmlns:p14="http://schemas.microsoft.com/office/powerpoint/2010/main" val="3318153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98C800-D469-DB42-B7FB-D95F44DF5193}"/>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13686" y="165100"/>
            <a:ext cx="7330314" cy="628214"/>
          </a:xfrm>
          <a:noFill/>
        </p:spPr>
        <p:txBody>
          <a:bodyPr>
            <a:noAutofit/>
          </a:bodyPr>
          <a:lstStyle/>
          <a:p>
            <a:r>
              <a:rPr lang="en-US" sz="2400" dirty="0">
                <a:solidFill>
                  <a:srgbClr val="FFFFFF"/>
                </a:solidFill>
              </a:rPr>
              <a:t>Variant Context Annotations Describe the Observed </a:t>
            </a:r>
            <a:r>
              <a:rPr lang="en-US" sz="2400" dirty="0"/>
              <a:t>D</a:t>
            </a:r>
            <a:r>
              <a:rPr lang="en-US" sz="2400" dirty="0">
                <a:solidFill>
                  <a:srgbClr val="FFFFFF"/>
                </a:solidFill>
              </a:rPr>
              <a:t>ata</a:t>
            </a:r>
          </a:p>
        </p:txBody>
      </p:sp>
      <p:sp>
        <p:nvSpPr>
          <p:cNvPr id="4" name="Rectangle 3"/>
          <p:cNvSpPr/>
          <p:nvPr/>
        </p:nvSpPr>
        <p:spPr>
          <a:xfrm>
            <a:off x="457200" y="1856270"/>
            <a:ext cx="8229600" cy="3046988"/>
          </a:xfrm>
          <a:prstGeom prst="rect">
            <a:avLst/>
          </a:prstGeom>
          <a:solidFill>
            <a:schemeClr val="bg1">
              <a:lumMod val="85000"/>
            </a:schemeClr>
          </a:solidFill>
          <a:ln>
            <a:solidFill>
              <a:schemeClr val="tx1"/>
            </a:solidFill>
          </a:ln>
        </p:spPr>
        <p:txBody>
          <a:bodyPr wrap="square">
            <a:spAutoFit/>
          </a:bodyPr>
          <a:lstStyle/>
          <a:p>
            <a:pPr marL="342900" indent="-342900">
              <a:buAutoNum type="arabicPlain" startAt="22"/>
            </a:pPr>
            <a:r>
              <a:rPr lang="en-US" sz="1600" dirty="0">
                <a:latin typeface="Monaco"/>
                <a:cs typeface="Monaco"/>
              </a:rPr>
              <a:t>49582364        .       A       G       198.96  . </a:t>
            </a:r>
            <a:br>
              <a:rPr lang="en-US" sz="1600" dirty="0">
                <a:latin typeface="Monaco"/>
                <a:cs typeface="Monaco"/>
              </a:rPr>
            </a:br>
            <a:r>
              <a:rPr lang="en-US" sz="1600" dirty="0">
                <a:latin typeface="Monaco"/>
                <a:cs typeface="Monaco"/>
              </a:rPr>
              <a:t>AC=3;</a:t>
            </a:r>
            <a:br>
              <a:rPr lang="en-US" sz="1600" dirty="0">
                <a:latin typeface="Monaco"/>
                <a:cs typeface="Monaco"/>
              </a:rPr>
            </a:br>
            <a:r>
              <a:rPr lang="en-US" sz="1600" dirty="0">
                <a:latin typeface="Monaco"/>
                <a:cs typeface="Monaco"/>
              </a:rPr>
              <a:t>AF=0.50;</a:t>
            </a:r>
            <a:br>
              <a:rPr lang="en-US" sz="1600" dirty="0">
                <a:latin typeface="Monaco"/>
                <a:cs typeface="Monaco"/>
              </a:rPr>
            </a:br>
            <a:r>
              <a:rPr lang="en-US" sz="1600" dirty="0">
                <a:latin typeface="Monaco"/>
                <a:cs typeface="Monaco"/>
              </a:rPr>
              <a:t>AN=6;</a:t>
            </a:r>
            <a:br>
              <a:rPr lang="en-US" sz="1600" dirty="0">
                <a:latin typeface="Monaco"/>
                <a:cs typeface="Monaco"/>
              </a:rPr>
            </a:br>
            <a:r>
              <a:rPr lang="en-US" sz="1600" dirty="0">
                <a:latin typeface="Monaco"/>
                <a:cs typeface="Monaco"/>
              </a:rPr>
              <a:t>DP=87;</a:t>
            </a:r>
            <a:br>
              <a:rPr lang="en-US" sz="1600" dirty="0">
                <a:latin typeface="Monaco"/>
                <a:cs typeface="Monaco"/>
              </a:rPr>
            </a:br>
            <a:r>
              <a:rPr lang="en-US" sz="1600" dirty="0">
                <a:latin typeface="Monaco"/>
                <a:cs typeface="Monaco"/>
              </a:rPr>
              <a:t>MLEAC=3;</a:t>
            </a:r>
          </a:p>
          <a:p>
            <a:pPr marL="346075"/>
            <a:r>
              <a:rPr lang="en-US" sz="1600" dirty="0">
                <a:latin typeface="Monaco"/>
                <a:cs typeface="Monaco"/>
              </a:rPr>
              <a:t>MLEAF=0.50;</a:t>
            </a:r>
          </a:p>
          <a:p>
            <a:pPr marL="346075"/>
            <a:r>
              <a:rPr lang="en-US" sz="1600" dirty="0">
                <a:latin typeface="Monaco"/>
                <a:cs typeface="Monaco"/>
              </a:rPr>
              <a:t>MQ=51.31;</a:t>
            </a:r>
            <a:br>
              <a:rPr lang="en-US" sz="1600" dirty="0">
                <a:latin typeface="Monaco"/>
                <a:cs typeface="Monaco"/>
              </a:rPr>
            </a:br>
            <a:r>
              <a:rPr lang="en-US" sz="1600" dirty="0">
                <a:latin typeface="Monaco"/>
                <a:cs typeface="Monaco"/>
              </a:rPr>
              <a:t>MQ0=22;</a:t>
            </a:r>
            <a:br>
              <a:rPr lang="en-US" sz="1600" dirty="0">
                <a:latin typeface="Monaco"/>
                <a:cs typeface="Monaco"/>
              </a:rPr>
            </a:br>
            <a:r>
              <a:rPr lang="en-US" sz="1600" dirty="0">
                <a:latin typeface="Monaco"/>
                <a:cs typeface="Monaco"/>
              </a:rPr>
              <a:t>QD=2.29;</a:t>
            </a:r>
            <a:br>
              <a:rPr lang="en-US" sz="1600" dirty="0">
                <a:latin typeface="Monaco"/>
                <a:cs typeface="Monaco"/>
              </a:rPr>
            </a:br>
            <a:r>
              <a:rPr lang="en-US" sz="1600" dirty="0">
                <a:latin typeface="Monaco"/>
                <a:cs typeface="Monaco"/>
              </a:rPr>
              <a:t>SB=-31.76      </a:t>
            </a:r>
            <a:br>
              <a:rPr lang="en-US" sz="1600" dirty="0">
                <a:latin typeface="Monaco"/>
                <a:cs typeface="Monaco"/>
              </a:rPr>
            </a:br>
            <a:r>
              <a:rPr lang="en-US" sz="1600" dirty="0">
                <a:latin typeface="Monaco"/>
                <a:cs typeface="Monaco"/>
              </a:rPr>
              <a:t>GT:DP:GQ    0/1:12:99    0/1:11:89    0/1:28:37</a:t>
            </a:r>
          </a:p>
        </p:txBody>
      </p:sp>
      <p:sp>
        <p:nvSpPr>
          <p:cNvPr id="6" name="TextBox 5"/>
          <p:cNvSpPr txBox="1"/>
          <p:nvPr/>
        </p:nvSpPr>
        <p:spPr>
          <a:xfrm>
            <a:off x="1715532" y="1369205"/>
            <a:ext cx="5610731" cy="461665"/>
          </a:xfrm>
          <a:prstGeom prst="rect">
            <a:avLst/>
          </a:prstGeom>
          <a:noFill/>
        </p:spPr>
        <p:txBody>
          <a:bodyPr wrap="none" rtlCol="0">
            <a:spAutoFit/>
          </a:bodyPr>
          <a:lstStyle/>
          <a:p>
            <a:r>
              <a:rPr lang="en-US" sz="2400" b="1" dirty="0"/>
              <a:t>VCF record for an A/G SNP at 22:</a:t>
            </a:r>
            <a:r>
              <a:rPr lang="en-US" sz="2400" b="1" dirty="0">
                <a:cs typeface="Calibri"/>
              </a:rPr>
              <a:t>49582364</a:t>
            </a:r>
            <a:endParaRPr lang="en-US" sz="2400" b="1" dirty="0"/>
          </a:p>
        </p:txBody>
      </p:sp>
      <p:sp>
        <p:nvSpPr>
          <p:cNvPr id="18" name="Left Brace 17"/>
          <p:cNvSpPr/>
          <p:nvPr/>
        </p:nvSpPr>
        <p:spPr>
          <a:xfrm rot="10800000">
            <a:off x="2123376" y="2095814"/>
            <a:ext cx="304800" cy="1993681"/>
          </a:xfrm>
          <a:prstGeom prst="leftBrac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946748720"/>
              </p:ext>
            </p:extLst>
          </p:nvPr>
        </p:nvGraphicFramePr>
        <p:xfrm>
          <a:off x="3352800" y="2482705"/>
          <a:ext cx="5105401" cy="1746273"/>
        </p:xfrm>
        <a:graphic>
          <a:graphicData uri="http://schemas.openxmlformats.org/drawingml/2006/table">
            <a:tbl>
              <a:tblPr bandRow="1">
                <a:tableStyleId>{793D81CF-94F2-401A-BA57-92F5A7B2D0C5}</a:tableStyleId>
              </a:tblPr>
              <a:tblGrid>
                <a:gridCol w="762581">
                  <a:extLst>
                    <a:ext uri="{9D8B030D-6E8A-4147-A177-3AD203B41FA5}">
                      <a16:colId xmlns:a16="http://schemas.microsoft.com/office/drawing/2014/main" val="20000"/>
                    </a:ext>
                  </a:extLst>
                </a:gridCol>
                <a:gridCol w="1790120">
                  <a:extLst>
                    <a:ext uri="{9D8B030D-6E8A-4147-A177-3AD203B41FA5}">
                      <a16:colId xmlns:a16="http://schemas.microsoft.com/office/drawing/2014/main" val="20001"/>
                    </a:ext>
                  </a:extLst>
                </a:gridCol>
                <a:gridCol w="711199">
                  <a:extLst>
                    <a:ext uri="{9D8B030D-6E8A-4147-A177-3AD203B41FA5}">
                      <a16:colId xmlns:a16="http://schemas.microsoft.com/office/drawing/2014/main" val="20002"/>
                    </a:ext>
                  </a:extLst>
                </a:gridCol>
                <a:gridCol w="1841501">
                  <a:extLst>
                    <a:ext uri="{9D8B030D-6E8A-4147-A177-3AD203B41FA5}">
                      <a16:colId xmlns:a16="http://schemas.microsoft.com/office/drawing/2014/main" val="20003"/>
                    </a:ext>
                  </a:extLst>
                </a:gridCol>
              </a:tblGrid>
              <a:tr h="411425">
                <a:tc>
                  <a:txBody>
                    <a:bodyPr/>
                    <a:lstStyle/>
                    <a:p>
                      <a:r>
                        <a:rPr lang="en-US" sz="900" dirty="0"/>
                        <a:t>AC</a:t>
                      </a:r>
                    </a:p>
                  </a:txBody>
                  <a:tcPr marT="34290" marB="34290"/>
                </a:tc>
                <a:tc>
                  <a:txBody>
                    <a:bodyPr/>
                    <a:lstStyle/>
                    <a:p>
                      <a:r>
                        <a:rPr lang="en-US" sz="900" dirty="0"/>
                        <a:t>No.</a:t>
                      </a:r>
                      <a:r>
                        <a:rPr lang="en-US" sz="900" baseline="0" dirty="0"/>
                        <a:t> </a:t>
                      </a:r>
                      <a:r>
                        <a:rPr lang="en-US" sz="900" dirty="0"/>
                        <a:t>chromosomes </a:t>
                      </a:r>
                      <a:r>
                        <a:rPr lang="en-US" sz="900" baseline="0" dirty="0"/>
                        <a:t>carrying alt </a:t>
                      </a:r>
                      <a:r>
                        <a:rPr lang="en-US" sz="900" dirty="0"/>
                        <a:t>allele</a:t>
                      </a:r>
                    </a:p>
                  </a:txBody>
                  <a:tcPr marT="34290" marB="34290">
                    <a:lnR w="12700" cap="flat" cmpd="sng" algn="ctr">
                      <a:solidFill>
                        <a:scrgbClr r="0" g="0" b="0"/>
                      </a:solidFill>
                      <a:prstDash val="solid"/>
                      <a:round/>
                      <a:headEnd type="none" w="med" len="med"/>
                      <a:tailEnd type="none" w="med" len="med"/>
                    </a:lnR>
                  </a:tcPr>
                </a:tc>
                <a:tc>
                  <a:txBody>
                    <a:bodyPr/>
                    <a:lstStyle/>
                    <a:p>
                      <a:r>
                        <a:rPr lang="en-US" sz="900" dirty="0"/>
                        <a:t>MLEAF</a:t>
                      </a:r>
                    </a:p>
                  </a:txBody>
                  <a:tcPr marT="34290" marB="34290">
                    <a:lnL w="12700" cap="flat" cmpd="sng" algn="ctr">
                      <a:solidFill>
                        <a:scrgbClr r="0" g="0" b="0"/>
                      </a:solidFill>
                      <a:prstDash val="solid"/>
                      <a:round/>
                      <a:headEnd type="none" w="med" len="med"/>
                      <a:tailEnd type="none" w="med" len="med"/>
                    </a:lnL>
                  </a:tcPr>
                </a:tc>
                <a:tc>
                  <a:txBody>
                    <a:bodyPr/>
                    <a:lstStyle/>
                    <a:p>
                      <a:r>
                        <a:rPr lang="en-US" sz="900" dirty="0"/>
                        <a:t>Max likelihood AF</a:t>
                      </a:r>
                    </a:p>
                  </a:txBody>
                  <a:tcPr marT="34290" marB="34290"/>
                </a:tc>
                <a:extLst>
                  <a:ext uri="{0D108BD9-81ED-4DB2-BD59-A6C34878D82A}">
                    <a16:rowId xmlns:a16="http://schemas.microsoft.com/office/drawing/2014/main" val="10000"/>
                  </a:ext>
                </a:extLst>
              </a:tr>
              <a:tr h="333712">
                <a:tc>
                  <a:txBody>
                    <a:bodyPr/>
                    <a:lstStyle/>
                    <a:p>
                      <a:r>
                        <a:rPr lang="en-US" sz="900" dirty="0"/>
                        <a:t>AN</a:t>
                      </a:r>
                    </a:p>
                  </a:txBody>
                  <a:tcPr marT="34290" marB="34290"/>
                </a:tc>
                <a:tc>
                  <a:txBody>
                    <a:bodyPr/>
                    <a:lstStyle/>
                    <a:p>
                      <a:r>
                        <a:rPr lang="en-US" sz="900" dirty="0"/>
                        <a:t>Total no. of chromosomes</a:t>
                      </a:r>
                    </a:p>
                  </a:txBody>
                  <a:tcPr marT="34290" marB="34290">
                    <a:lnR w="12700" cap="flat" cmpd="sng" algn="ctr">
                      <a:solidFill>
                        <a:scrgbClr r="0" g="0" b="0"/>
                      </a:solidFill>
                      <a:prstDash val="solid"/>
                      <a:round/>
                      <a:headEnd type="none" w="med" len="med"/>
                      <a:tailEnd type="none" w="med" len="med"/>
                    </a:lnR>
                  </a:tcPr>
                </a:tc>
                <a:tc>
                  <a:txBody>
                    <a:bodyPr/>
                    <a:lstStyle/>
                    <a:p>
                      <a:r>
                        <a:rPr lang="en-US" sz="900" dirty="0"/>
                        <a:t>MQ</a:t>
                      </a:r>
                    </a:p>
                  </a:txBody>
                  <a:tcPr marT="34290" marB="34290">
                    <a:lnL w="12700" cap="flat" cmpd="sng" algn="ctr">
                      <a:solidFill>
                        <a:scrgbClr r="0" g="0" b="0"/>
                      </a:solidFill>
                      <a:prstDash val="solid"/>
                      <a:round/>
                      <a:headEnd type="none" w="med" len="med"/>
                      <a:tailEnd type="none" w="med" len="med"/>
                    </a:lnL>
                  </a:tcPr>
                </a:tc>
                <a:tc>
                  <a:txBody>
                    <a:bodyPr/>
                    <a:lstStyle/>
                    <a:p>
                      <a:r>
                        <a:rPr lang="en-US" sz="900" dirty="0"/>
                        <a:t>RMS MAPQ of all reads</a:t>
                      </a:r>
                    </a:p>
                  </a:txBody>
                  <a:tcPr marT="34290" marB="34290"/>
                </a:tc>
                <a:extLst>
                  <a:ext uri="{0D108BD9-81ED-4DB2-BD59-A6C34878D82A}">
                    <a16:rowId xmlns:a16="http://schemas.microsoft.com/office/drawing/2014/main" val="10001"/>
                  </a:ext>
                </a:extLst>
              </a:tr>
              <a:tr h="333712">
                <a:tc>
                  <a:txBody>
                    <a:bodyPr/>
                    <a:lstStyle/>
                    <a:p>
                      <a:r>
                        <a:rPr lang="en-US" sz="900" dirty="0"/>
                        <a:t>AF</a:t>
                      </a:r>
                    </a:p>
                  </a:txBody>
                  <a:tcPr marT="34290" marB="34290"/>
                </a:tc>
                <a:tc>
                  <a:txBody>
                    <a:bodyPr/>
                    <a:lstStyle/>
                    <a:p>
                      <a:r>
                        <a:rPr lang="en-US" sz="900" dirty="0"/>
                        <a:t>Allele frequency</a:t>
                      </a:r>
                    </a:p>
                  </a:txBody>
                  <a:tcPr marT="34290" marB="34290">
                    <a:lnR w="12700" cap="flat" cmpd="sng" algn="ctr">
                      <a:solidFill>
                        <a:scrgbClr r="0" g="0" b="0"/>
                      </a:solidFill>
                      <a:prstDash val="solid"/>
                      <a:round/>
                      <a:headEnd type="none" w="med" len="med"/>
                      <a:tailEnd type="none" w="med" len="med"/>
                    </a:lnR>
                  </a:tcPr>
                </a:tc>
                <a:tc>
                  <a:txBody>
                    <a:bodyPr/>
                    <a:lstStyle/>
                    <a:p>
                      <a:r>
                        <a:rPr lang="en-US" sz="900" dirty="0"/>
                        <a:t>MQ0</a:t>
                      </a:r>
                    </a:p>
                  </a:txBody>
                  <a:tcPr marT="34290" marB="34290">
                    <a:lnL w="12700" cap="flat" cmpd="sng" algn="ctr">
                      <a:solidFill>
                        <a:scrgbClr r="0" g="0" b="0"/>
                      </a:solidFill>
                      <a:prstDash val="solid"/>
                      <a:round/>
                      <a:headEnd type="none" w="med" len="med"/>
                      <a:tailEnd type="none" w="med" len="med"/>
                    </a:lnL>
                  </a:tcPr>
                </a:tc>
                <a:tc>
                  <a:txBody>
                    <a:bodyPr/>
                    <a:lstStyle/>
                    <a:p>
                      <a:r>
                        <a:rPr lang="en-US" sz="900" dirty="0"/>
                        <a:t>No.</a:t>
                      </a:r>
                      <a:r>
                        <a:rPr lang="en-US" sz="900" baseline="0" dirty="0"/>
                        <a:t> of MAPQ 0 reads at locus</a:t>
                      </a:r>
                      <a:endParaRPr lang="en-US" sz="900" dirty="0"/>
                    </a:p>
                  </a:txBody>
                  <a:tcPr marT="34290" marB="34290"/>
                </a:tc>
                <a:extLst>
                  <a:ext uri="{0D108BD9-81ED-4DB2-BD59-A6C34878D82A}">
                    <a16:rowId xmlns:a16="http://schemas.microsoft.com/office/drawing/2014/main" val="10002"/>
                  </a:ext>
                </a:extLst>
              </a:tr>
              <a:tr h="333712">
                <a:tc>
                  <a:txBody>
                    <a:bodyPr/>
                    <a:lstStyle/>
                    <a:p>
                      <a:r>
                        <a:rPr lang="en-US" sz="900" dirty="0"/>
                        <a:t>DP</a:t>
                      </a:r>
                    </a:p>
                  </a:txBody>
                  <a:tcPr marT="34290" marB="34290"/>
                </a:tc>
                <a:tc>
                  <a:txBody>
                    <a:bodyPr/>
                    <a:lstStyle/>
                    <a:p>
                      <a:r>
                        <a:rPr lang="en-US" sz="900" dirty="0"/>
                        <a:t>Depth of coverage</a:t>
                      </a:r>
                    </a:p>
                  </a:txBody>
                  <a:tcPr marT="34290" marB="34290">
                    <a:lnR w="12700" cap="flat" cmpd="sng" algn="ctr">
                      <a:solidFill>
                        <a:scrgbClr r="0" g="0" b="0"/>
                      </a:solidFill>
                      <a:prstDash val="solid"/>
                      <a:round/>
                      <a:headEnd type="none" w="med" len="med"/>
                      <a:tailEnd type="none" w="med" len="med"/>
                    </a:lnR>
                  </a:tcPr>
                </a:tc>
                <a:tc>
                  <a:txBody>
                    <a:bodyPr/>
                    <a:lstStyle/>
                    <a:p>
                      <a:r>
                        <a:rPr lang="en-US" sz="900" dirty="0"/>
                        <a:t>QD</a:t>
                      </a:r>
                    </a:p>
                  </a:txBody>
                  <a:tcPr marT="34290" marB="34290">
                    <a:lnL w="12700" cap="flat" cmpd="sng" algn="ctr">
                      <a:solidFill>
                        <a:scrgbClr r="0" g="0" b="0"/>
                      </a:solidFill>
                      <a:prstDash val="solid"/>
                      <a:round/>
                      <a:headEnd type="none" w="med" len="med"/>
                      <a:tailEnd type="none" w="med" len="med"/>
                    </a:lnL>
                  </a:tcPr>
                </a:tc>
                <a:tc>
                  <a:txBody>
                    <a:bodyPr/>
                    <a:lstStyle/>
                    <a:p>
                      <a:r>
                        <a:rPr lang="en-US" sz="900" dirty="0"/>
                        <a:t>QUAL</a:t>
                      </a:r>
                      <a:r>
                        <a:rPr lang="en-US" sz="900" baseline="0" dirty="0"/>
                        <a:t> score over depth</a:t>
                      </a:r>
                      <a:endParaRPr lang="en-US" sz="900" dirty="0"/>
                    </a:p>
                  </a:txBody>
                  <a:tcPr marT="34290" marB="34290"/>
                </a:tc>
                <a:extLst>
                  <a:ext uri="{0D108BD9-81ED-4DB2-BD59-A6C34878D82A}">
                    <a16:rowId xmlns:a16="http://schemas.microsoft.com/office/drawing/2014/main" val="10003"/>
                  </a:ext>
                </a:extLst>
              </a:tr>
              <a:tr h="333712">
                <a:tc>
                  <a:txBody>
                    <a:bodyPr/>
                    <a:lstStyle/>
                    <a:p>
                      <a:r>
                        <a:rPr lang="en-US" sz="900" dirty="0"/>
                        <a:t>MLEAC</a:t>
                      </a:r>
                    </a:p>
                  </a:txBody>
                  <a:tcPr marT="34290" marB="34290"/>
                </a:tc>
                <a:tc>
                  <a:txBody>
                    <a:bodyPr/>
                    <a:lstStyle/>
                    <a:p>
                      <a:r>
                        <a:rPr lang="en-US" sz="900" dirty="0"/>
                        <a:t>Max likelihood AC</a:t>
                      </a:r>
                    </a:p>
                  </a:txBody>
                  <a:tcPr marT="34290" marB="34290">
                    <a:lnR w="12700" cap="flat" cmpd="sng" algn="ctr">
                      <a:solidFill>
                        <a:scrgbClr r="0" g="0" b="0"/>
                      </a:solidFill>
                      <a:prstDash val="solid"/>
                      <a:round/>
                      <a:headEnd type="none" w="med" len="med"/>
                      <a:tailEnd type="none" w="med" len="med"/>
                    </a:lnR>
                  </a:tcPr>
                </a:tc>
                <a:tc>
                  <a:txBody>
                    <a:bodyPr/>
                    <a:lstStyle/>
                    <a:p>
                      <a:endParaRPr lang="en-US" sz="900" dirty="0"/>
                    </a:p>
                  </a:txBody>
                  <a:tcPr marT="34290" marB="34290">
                    <a:lnL w="12700" cap="flat" cmpd="sng" algn="ctr">
                      <a:solidFill>
                        <a:scrgbClr r="0" g="0" b="0"/>
                      </a:solidFill>
                      <a:prstDash val="solid"/>
                      <a:round/>
                      <a:headEnd type="none" w="med" len="med"/>
                      <a:tailEnd type="none" w="med" len="med"/>
                    </a:lnL>
                  </a:tcPr>
                </a:tc>
                <a:tc>
                  <a:txBody>
                    <a:bodyPr/>
                    <a:lstStyle/>
                    <a:p>
                      <a:endParaRPr lang="en-US" sz="900" dirty="0"/>
                    </a:p>
                  </a:txBody>
                  <a:tcPr marT="34290" marB="34290"/>
                </a:tc>
                <a:extLst>
                  <a:ext uri="{0D108BD9-81ED-4DB2-BD59-A6C34878D82A}">
                    <a16:rowId xmlns:a16="http://schemas.microsoft.com/office/drawing/2014/main" val="10004"/>
                  </a:ext>
                </a:extLst>
              </a:tr>
            </a:tbl>
          </a:graphicData>
        </a:graphic>
      </p:graphicFrame>
      <p:sp>
        <p:nvSpPr>
          <p:cNvPr id="21" name="TextBox 20"/>
          <p:cNvSpPr txBox="1"/>
          <p:nvPr/>
        </p:nvSpPr>
        <p:spPr>
          <a:xfrm rot="16200000">
            <a:off x="1989768" y="2893141"/>
            <a:ext cx="1114195" cy="369332"/>
          </a:xfrm>
          <a:prstGeom prst="rect">
            <a:avLst/>
          </a:prstGeom>
          <a:noFill/>
        </p:spPr>
        <p:txBody>
          <a:bodyPr wrap="none" rtlCol="0">
            <a:spAutoFit/>
          </a:bodyPr>
          <a:lstStyle/>
          <a:p>
            <a:r>
              <a:rPr lang="en-US" dirty="0"/>
              <a:t>INFO field</a:t>
            </a:r>
          </a:p>
        </p:txBody>
      </p:sp>
      <p:sp>
        <p:nvSpPr>
          <p:cNvPr id="3" name="Rectangle 2"/>
          <p:cNvSpPr/>
          <p:nvPr/>
        </p:nvSpPr>
        <p:spPr>
          <a:xfrm>
            <a:off x="759186" y="1015790"/>
            <a:ext cx="7699015" cy="400110"/>
          </a:xfrm>
          <a:prstGeom prst="rect">
            <a:avLst/>
          </a:prstGeom>
        </p:spPr>
        <p:txBody>
          <a:bodyPr wrap="square">
            <a:spAutoFit/>
          </a:bodyPr>
          <a:lstStyle/>
          <a:p>
            <a:pPr algn="ctr"/>
            <a:r>
              <a:rPr lang="en-US" sz="2000" dirty="0"/>
              <a:t>Each variant has a diverse set of statistics associated with it: </a:t>
            </a:r>
          </a:p>
        </p:txBody>
      </p:sp>
    </p:spTree>
    <p:extLst>
      <p:ext uri="{BB962C8B-B14F-4D97-AF65-F5344CB8AC3E}">
        <p14:creationId xmlns:p14="http://schemas.microsoft.com/office/powerpoint/2010/main" val="273234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24C41-2E59-7543-9E92-6749194AD53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06128" y="152400"/>
            <a:ext cx="7337871" cy="628214"/>
          </a:xfrm>
          <a:noFill/>
        </p:spPr>
        <p:txBody>
          <a:bodyPr>
            <a:noAutofit/>
          </a:bodyPr>
          <a:lstStyle/>
          <a:p>
            <a:r>
              <a:rPr lang="en-US" sz="2400" dirty="0">
                <a:solidFill>
                  <a:srgbClr val="FFFFFF"/>
                </a:solidFill>
              </a:rPr>
              <a:t>Hard Filtering is a Blunt Instrument</a:t>
            </a:r>
          </a:p>
        </p:txBody>
      </p:sp>
      <p:pic>
        <p:nvPicPr>
          <p:cNvPr id="11" name="Picture 10" descr="2D-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940594"/>
            <a:ext cx="7302500" cy="4107656"/>
          </a:xfrm>
          <a:prstGeom prst="rect">
            <a:avLst/>
          </a:prstGeom>
        </p:spPr>
      </p:pic>
    </p:spTree>
    <p:extLst>
      <p:ext uri="{BB962C8B-B14F-4D97-AF65-F5344CB8AC3E}">
        <p14:creationId xmlns:p14="http://schemas.microsoft.com/office/powerpoint/2010/main" val="1059163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D7C417-5F7B-2D48-9B09-BF4A5CD1BE5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13686" y="162371"/>
            <a:ext cx="7330314" cy="628214"/>
          </a:xfrm>
          <a:noFill/>
        </p:spPr>
        <p:txBody>
          <a:bodyPr>
            <a:noAutofit/>
          </a:bodyPr>
          <a:lstStyle/>
          <a:p>
            <a:r>
              <a:rPr lang="en-US" sz="2400" dirty="0">
                <a:solidFill>
                  <a:srgbClr val="FFFFFF"/>
                </a:solidFill>
              </a:rPr>
              <a:t>Models are Better than Thresholds</a:t>
            </a:r>
          </a:p>
        </p:txBody>
      </p:sp>
      <p:pic>
        <p:nvPicPr>
          <p:cNvPr id="7" name="Picture 6" descr="2D-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967581"/>
            <a:ext cx="7378700" cy="4150519"/>
          </a:xfrm>
          <a:prstGeom prst="rect">
            <a:avLst/>
          </a:prstGeom>
        </p:spPr>
      </p:pic>
    </p:spTree>
    <p:extLst>
      <p:ext uri="{BB962C8B-B14F-4D97-AF65-F5344CB8AC3E}">
        <p14:creationId xmlns:p14="http://schemas.microsoft.com/office/powerpoint/2010/main" val="481616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129" y="154814"/>
            <a:ext cx="7252812" cy="648478"/>
          </a:xfrm>
          <a:noFill/>
          <a:ln>
            <a:noFill/>
          </a:ln>
        </p:spPr>
        <p:txBody>
          <a:bodyPr>
            <a:noAutofit/>
          </a:bodyPr>
          <a:lstStyle/>
          <a:p>
            <a:pPr marL="0" indent="0">
              <a:spcAft>
                <a:spcPts val="1000"/>
              </a:spcAft>
            </a:pPr>
            <a:r>
              <a:rPr lang="en-US" sz="2000" b="1" dirty="0"/>
              <a:t>Generate Training Data: Compare New VCFs to Validated VCFs</a:t>
            </a:r>
            <a:endParaRPr lang="en-US" sz="2000" dirty="0"/>
          </a:p>
        </p:txBody>
      </p:sp>
      <p:pic>
        <p:nvPicPr>
          <p:cNvPr id="4" name="Picture 3"/>
          <p:cNvPicPr>
            <a:picLocks noChangeAspect="1"/>
          </p:cNvPicPr>
          <p:nvPr/>
        </p:nvPicPr>
        <p:blipFill>
          <a:blip r:embed="rId3"/>
          <a:stretch>
            <a:fillRect/>
          </a:stretch>
        </p:blipFill>
        <p:spPr>
          <a:xfrm>
            <a:off x="-1" y="1261322"/>
            <a:ext cx="9144000" cy="34954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58380ED1-8D98-2C47-BCF2-B0920B231F7A}"/>
              </a:ext>
            </a:extLst>
          </p:cNvPr>
          <p:cNvSpPr/>
          <p:nvPr/>
        </p:nvSpPr>
        <p:spPr>
          <a:xfrm>
            <a:off x="103905" y="4746171"/>
            <a:ext cx="7423731" cy="350458"/>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1834378" y="149671"/>
            <a:ext cx="7309621" cy="648479"/>
          </a:xfrm>
          <a:noFill/>
        </p:spPr>
        <p:txBody>
          <a:bodyPr>
            <a:normAutofit/>
          </a:bodyPr>
          <a:lstStyle/>
          <a:p>
            <a:r>
              <a:rPr lang="en-US" sz="2400" dirty="0">
                <a:solidFill>
                  <a:srgbClr val="FFFFFF"/>
                </a:solidFill>
                <a:latin typeface="Calibri"/>
                <a:cs typeface="Calibri"/>
              </a:rPr>
              <a:t>Making High Quality </a:t>
            </a:r>
            <a:r>
              <a:rPr lang="en-US" sz="2400" dirty="0">
                <a:latin typeface="Calibri"/>
                <a:cs typeface="Calibri"/>
              </a:rPr>
              <a:t>T</a:t>
            </a:r>
            <a:r>
              <a:rPr lang="en-US" sz="2400" dirty="0">
                <a:solidFill>
                  <a:srgbClr val="FFFFFF"/>
                </a:solidFill>
                <a:latin typeface="Calibri"/>
                <a:cs typeface="Calibri"/>
              </a:rPr>
              <a:t>raining </a:t>
            </a:r>
            <a:r>
              <a:rPr lang="en-US" sz="2400" dirty="0">
                <a:latin typeface="Calibri"/>
                <a:cs typeface="Calibri"/>
              </a:rPr>
              <a:t>D</a:t>
            </a:r>
            <a:r>
              <a:rPr lang="en-US" sz="2400" dirty="0">
                <a:solidFill>
                  <a:srgbClr val="FFFFFF"/>
                </a:solidFill>
                <a:latin typeface="Calibri"/>
                <a:cs typeface="Calibri"/>
              </a:rPr>
              <a:t>ata Requires Creativity</a:t>
            </a:r>
          </a:p>
        </p:txBody>
      </p:sp>
      <p:pic>
        <p:nvPicPr>
          <p:cNvPr id="3" name="Picture 2" descr="CHM-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02" y="922133"/>
            <a:ext cx="7579312" cy="4174496"/>
          </a:xfrm>
          <a:prstGeom prst="rect">
            <a:avLst/>
          </a:prstGeom>
        </p:spPr>
      </p:pic>
    </p:spTree>
    <p:extLst>
      <p:ext uri="{BB962C8B-B14F-4D97-AF65-F5344CB8AC3E}">
        <p14:creationId xmlns:p14="http://schemas.microsoft.com/office/powerpoint/2010/main" val="1634361729"/>
      </p:ext>
    </p:extLst>
  </p:cSld>
  <p:clrMapOvr>
    <a:masterClrMapping/>
  </p:clrMapOvr>
</p:sld>
</file>

<file path=ppt/theme/theme1.xml><?xml version="1.0" encoding="utf-8"?>
<a:theme xmlns:a="http://schemas.openxmlformats.org/drawingml/2006/main" name="BroadTemplate16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BroadTemplate1611.potx</Template>
  <TotalTime>14444</TotalTime>
  <Words>3208</Words>
  <Application>Microsoft Macintosh PowerPoint</Application>
  <PresentationFormat>On-screen Show (16:9)</PresentationFormat>
  <Paragraphs>342</Paragraphs>
  <Slides>28</Slides>
  <Notes>28</Notes>
  <HiddenSlides>1</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Century Gothic</vt:lpstr>
      <vt:lpstr>Courier New</vt:lpstr>
      <vt:lpstr>Monaco</vt:lpstr>
      <vt:lpstr>Stone Sans Sem ITC TT Semi</vt:lpstr>
      <vt:lpstr>BroadTemplate1611</vt:lpstr>
      <vt:lpstr>Variant Filtering</vt:lpstr>
      <vt:lpstr>Best Practices for Germline SNP &amp; INDEL Discovery</vt:lpstr>
      <vt:lpstr>Filtering VCFs to Balance Sensitivity and Specificity</vt:lpstr>
      <vt:lpstr>Variant Filtering History</vt:lpstr>
      <vt:lpstr>Variant Context Annotations Describe the Observed Data</vt:lpstr>
      <vt:lpstr>Hard Filtering is a Blunt Instrument</vt:lpstr>
      <vt:lpstr>Models are Better than Thresholds</vt:lpstr>
      <vt:lpstr>Generate Training Data: Compare New VCFs to Validated VCFs</vt:lpstr>
      <vt:lpstr>Making High Quality Training Data Requires Creativity</vt:lpstr>
      <vt:lpstr>Gaussian Mixture Models for Variant Scoring (VQSR)</vt:lpstr>
      <vt:lpstr>DNA Sequence Context Matters</vt:lpstr>
      <vt:lpstr>Encode DNA from the Reference Sequence as 1-Hot Tensor</vt:lpstr>
      <vt:lpstr>The Position Weight Matrix</vt:lpstr>
      <vt:lpstr>Convolution with Position Weight Matrix is Motif Detection</vt:lpstr>
      <vt:lpstr>What does it Learn?</vt:lpstr>
      <vt:lpstr>What does it Learn?</vt:lpstr>
      <vt:lpstr>What does it Learn?</vt:lpstr>
      <vt:lpstr>Encoding the reads</vt:lpstr>
      <vt:lpstr>The Read Tensor</vt:lpstr>
      <vt:lpstr>G to A SNP with Surrounding Context</vt:lpstr>
      <vt:lpstr>The Read Tensor: INDELs</vt:lpstr>
      <vt:lpstr>Deep 2D Convolutions Learn Abstract Heirarchy of Motifs</vt:lpstr>
      <vt:lpstr>Putting it all Together: CNNVariant</vt:lpstr>
      <vt:lpstr>Deep learning : a New Frontier in Genomics</vt:lpstr>
      <vt:lpstr>Cross Generalization</vt:lpstr>
      <vt:lpstr>Two Ways to Score Variants</vt:lpstr>
      <vt:lpstr>Filter Variants with FilterVariantTranches</vt:lpstr>
      <vt:lpstr>Best Practices for Germline SNP &amp; INDEL Discovery</vt:lpstr>
    </vt:vector>
  </TitlesOfParts>
  <Company>Broad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Polarity reversal &lt;step name&gt; </dc:title>
  <dc:creator>Admnistrator</dc:creator>
  <cp:lastModifiedBy>Kate Noblett</cp:lastModifiedBy>
  <cp:revision>257</cp:revision>
  <dcterms:created xsi:type="dcterms:W3CDTF">2014-06-22T23:04:07Z</dcterms:created>
  <dcterms:modified xsi:type="dcterms:W3CDTF">2019-06-27T18:04:13Z</dcterms:modified>
</cp:coreProperties>
</file>